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firstSlideNum="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916">
          <p15:clr>
            <a:srgbClr val="A4A3A4"/>
          </p15:clr>
        </p15:guide>
        <p15:guide id="2" pos="1728">
          <p15:clr>
            <a:srgbClr val="A4A3A4"/>
          </p15:clr>
        </p15:guide>
        <p15:guide id="3" pos="288">
          <p15:clr>
            <a:srgbClr val="A4A3A4"/>
          </p15:clr>
        </p15:guide>
      </p15:sldGuideLst>
    </p:ext>
    <p:ext uri="GoogleSlidesCustomDataVersion2">
      <go:slidesCustomData xmlns:go="http://customooxmlschemas.google.com/" r:id="rId24" roundtripDataSignature="AMtx7mgAjEn7toynY1UDHO1PKMSEIZvH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916" orient="horz"/>
        <p:guide pos="1728"/>
        <p:guide pos="28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11" Type="http://schemas.openxmlformats.org/officeDocument/2006/relationships/slide" Target="slides/slide6.xml"/><Relationship Id="rId22" Type="http://schemas.openxmlformats.org/officeDocument/2006/relationships/font" Target="fonts/Roboto-italic.fntdata"/><Relationship Id="rId10" Type="http://schemas.openxmlformats.org/officeDocument/2006/relationships/slide" Target="slides/slide5.xml"/><Relationship Id="rId21" Type="http://schemas.openxmlformats.org/officeDocument/2006/relationships/font" Target="fonts/Roboto-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Robo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83158aef5f_1_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g283158aef5f_1_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88c36b3894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g288c36b3894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83158aef5f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g283158aef5f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83158aef5f_1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g283158aef5f_1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83158aef5f_0_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g283158aef5f_0_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83158aef5f_1_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g283158aef5f_1_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83158aef5f_0_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g283158aef5f_0_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3158aef5f_1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g283158aef5f_1_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83158aef5f_0_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g283158aef5f_0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88c36b3894_0_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288c36b3894_0_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88c36b3894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g288c36b3894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83158aef5f_1_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g283158aef5f_1_4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0.jp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1.jp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8" name="Shape 18"/>
        <p:cNvGrpSpPr/>
        <p:nvPr/>
      </p:nvGrpSpPr>
      <p:grpSpPr>
        <a:xfrm>
          <a:off x="0" y="0"/>
          <a:ext cx="0" cy="0"/>
          <a:chOff x="0" y="0"/>
          <a:chExt cx="0" cy="0"/>
        </a:xfrm>
      </p:grpSpPr>
      <p:sp>
        <p:nvSpPr>
          <p:cNvPr id="19" name="Google Shape;19;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latin typeface="Arial"/>
                <a:ea typeface="Arial"/>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1" name="Google Shape;21;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7"/>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200" u="none" cap="none" strike="noStrike">
                <a:solidFill>
                  <a:srgbClr val="FFFFFF"/>
                </a:solidFill>
                <a:latin typeface="Arial"/>
                <a:ea typeface="Arial"/>
                <a:cs typeface="Arial"/>
                <a:sym typeface="Arial"/>
              </a:defRPr>
            </a:lvl1pPr>
            <a:lvl2pPr indent="0" lvl="1" marL="0" algn="r">
              <a:spcBef>
                <a:spcPts val="0"/>
              </a:spcBef>
              <a:buNone/>
              <a:defRPr b="0" i="0" sz="1200" u="none" cap="none" strike="noStrike">
                <a:solidFill>
                  <a:srgbClr val="FFFFFF"/>
                </a:solidFill>
                <a:latin typeface="Arial"/>
                <a:ea typeface="Arial"/>
                <a:cs typeface="Arial"/>
                <a:sym typeface="Arial"/>
              </a:defRPr>
            </a:lvl2pPr>
            <a:lvl3pPr indent="0" lvl="2" marL="0" algn="r">
              <a:spcBef>
                <a:spcPts val="0"/>
              </a:spcBef>
              <a:buNone/>
              <a:defRPr b="0" i="0" sz="1200" u="none" cap="none" strike="noStrike">
                <a:solidFill>
                  <a:srgbClr val="FFFFFF"/>
                </a:solidFill>
                <a:latin typeface="Arial"/>
                <a:ea typeface="Arial"/>
                <a:cs typeface="Arial"/>
                <a:sym typeface="Arial"/>
              </a:defRPr>
            </a:lvl3pPr>
            <a:lvl4pPr indent="0" lvl="3" marL="0" algn="r">
              <a:spcBef>
                <a:spcPts val="0"/>
              </a:spcBef>
              <a:buNone/>
              <a:defRPr b="0" i="0" sz="1200" u="none" cap="none" strike="noStrike">
                <a:solidFill>
                  <a:srgbClr val="FFFFFF"/>
                </a:solidFill>
                <a:latin typeface="Arial"/>
                <a:ea typeface="Arial"/>
                <a:cs typeface="Arial"/>
                <a:sym typeface="Arial"/>
              </a:defRPr>
            </a:lvl4pPr>
            <a:lvl5pPr indent="0" lvl="4" marL="0" algn="r">
              <a:spcBef>
                <a:spcPts val="0"/>
              </a:spcBef>
              <a:buNone/>
              <a:defRPr b="0" i="0" sz="1200" u="none" cap="none" strike="noStrike">
                <a:solidFill>
                  <a:srgbClr val="FFFFFF"/>
                </a:solidFill>
                <a:latin typeface="Arial"/>
                <a:ea typeface="Arial"/>
                <a:cs typeface="Arial"/>
                <a:sym typeface="Arial"/>
              </a:defRPr>
            </a:lvl5pPr>
            <a:lvl6pPr indent="0" lvl="5" marL="0" algn="r">
              <a:spcBef>
                <a:spcPts val="0"/>
              </a:spcBef>
              <a:buNone/>
              <a:defRPr b="0" i="0" sz="1200" u="none" cap="none" strike="noStrike">
                <a:solidFill>
                  <a:srgbClr val="FFFFFF"/>
                </a:solidFill>
                <a:latin typeface="Arial"/>
                <a:ea typeface="Arial"/>
                <a:cs typeface="Arial"/>
                <a:sym typeface="Arial"/>
              </a:defRPr>
            </a:lvl6pPr>
            <a:lvl7pPr indent="0" lvl="6" marL="0" algn="r">
              <a:spcBef>
                <a:spcPts val="0"/>
              </a:spcBef>
              <a:buNone/>
              <a:defRPr b="0" i="0" sz="1200" u="none" cap="none" strike="noStrike">
                <a:solidFill>
                  <a:srgbClr val="FFFFFF"/>
                </a:solidFill>
                <a:latin typeface="Arial"/>
                <a:ea typeface="Arial"/>
                <a:cs typeface="Arial"/>
                <a:sym typeface="Arial"/>
              </a:defRPr>
            </a:lvl7pPr>
            <a:lvl8pPr indent="0" lvl="7" marL="0" algn="r">
              <a:spcBef>
                <a:spcPts val="0"/>
              </a:spcBef>
              <a:buNone/>
              <a:defRPr b="0" i="0" sz="1200" u="none" cap="none" strike="noStrike">
                <a:solidFill>
                  <a:srgbClr val="FFFFFF"/>
                </a:solidFill>
                <a:latin typeface="Arial"/>
                <a:ea typeface="Arial"/>
                <a:cs typeface="Arial"/>
                <a:sym typeface="Arial"/>
              </a:defRPr>
            </a:lvl8pPr>
            <a:lvl9pPr indent="0" lvl="8" marL="0" algn="r">
              <a:spcBef>
                <a:spcPts val="0"/>
              </a:spcBef>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1" name="Shape 71"/>
        <p:cNvGrpSpPr/>
        <p:nvPr/>
      </p:nvGrpSpPr>
      <p:grpSpPr>
        <a:xfrm>
          <a:off x="0" y="0"/>
          <a:ext cx="0" cy="0"/>
          <a:chOff x="0" y="0"/>
          <a:chExt cx="0" cy="0"/>
        </a:xfrm>
      </p:grpSpPr>
      <p:sp>
        <p:nvSpPr>
          <p:cNvPr id="72" name="Google Shape;72;p16"/>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Arial"/>
              <a:buNone/>
              <a:defRPr b="1" sz="20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6"/>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atin typeface="Arial"/>
                <a:ea typeface="Arial"/>
                <a:cs typeface="Arial"/>
                <a:sym typeface="Arial"/>
              </a:defRPr>
            </a:lvl1pPr>
            <a:lvl2pPr indent="-406400" lvl="1" marL="914400" algn="l">
              <a:spcBef>
                <a:spcPts val="560"/>
              </a:spcBef>
              <a:spcAft>
                <a:spcPts val="0"/>
              </a:spcAft>
              <a:buClr>
                <a:schemeClr val="dk1"/>
              </a:buClr>
              <a:buSzPts val="2800"/>
              <a:buChar char="–"/>
              <a:defRPr sz="2800">
                <a:latin typeface="Arial"/>
                <a:ea typeface="Arial"/>
                <a:cs typeface="Arial"/>
                <a:sym typeface="Arial"/>
              </a:defRPr>
            </a:lvl2pPr>
            <a:lvl3pPr indent="-381000" lvl="2" marL="1371600" algn="l">
              <a:spcBef>
                <a:spcPts val="480"/>
              </a:spcBef>
              <a:spcAft>
                <a:spcPts val="0"/>
              </a:spcAft>
              <a:buClr>
                <a:schemeClr val="dk1"/>
              </a:buClr>
              <a:buSzPts val="2400"/>
              <a:buChar char="•"/>
              <a:defRPr sz="2400">
                <a:latin typeface="Arial"/>
                <a:ea typeface="Arial"/>
                <a:cs typeface="Arial"/>
                <a:sym typeface="Arial"/>
              </a:defRPr>
            </a:lvl3pPr>
            <a:lvl4pPr indent="-355600" lvl="3" marL="1828800" algn="l">
              <a:spcBef>
                <a:spcPts val="400"/>
              </a:spcBef>
              <a:spcAft>
                <a:spcPts val="0"/>
              </a:spcAft>
              <a:buClr>
                <a:schemeClr val="dk1"/>
              </a:buClr>
              <a:buSzPts val="2000"/>
              <a:buChar char="–"/>
              <a:defRPr sz="2000">
                <a:latin typeface="Arial"/>
                <a:ea typeface="Arial"/>
                <a:cs typeface="Arial"/>
                <a:sym typeface="Arial"/>
              </a:defRPr>
            </a:lvl4pPr>
            <a:lvl5pPr indent="-355600" lvl="4" marL="2286000" algn="l">
              <a:spcBef>
                <a:spcPts val="400"/>
              </a:spcBef>
              <a:spcAft>
                <a:spcPts val="0"/>
              </a:spcAft>
              <a:buClr>
                <a:schemeClr val="dk1"/>
              </a:buClr>
              <a:buSzPts val="2000"/>
              <a:buChar char="»"/>
              <a:defRPr sz="2000">
                <a:latin typeface="Arial"/>
                <a:ea typeface="Arial"/>
                <a:cs typeface="Arial"/>
                <a:sym typeface="Arial"/>
              </a:defRPr>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74" name="Google Shape;74;p16"/>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atin typeface="Arial"/>
                <a:ea typeface="Arial"/>
                <a:cs typeface="Arial"/>
                <a:sym typeface="Arial"/>
              </a:defRPr>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5" name="Google Shape;75;p1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8" name="Shape 78"/>
        <p:cNvGrpSpPr/>
        <p:nvPr/>
      </p:nvGrpSpPr>
      <p:grpSpPr>
        <a:xfrm>
          <a:off x="0" y="0"/>
          <a:ext cx="0" cy="0"/>
          <a:chOff x="0" y="0"/>
          <a:chExt cx="0" cy="0"/>
        </a:xfrm>
      </p:grpSpPr>
      <p:sp>
        <p:nvSpPr>
          <p:cNvPr id="79" name="Google Shape;79;p17"/>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Arial"/>
              <a:buNone/>
              <a:defRPr b="1" sz="20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7"/>
          <p:cNvSpPr/>
          <p:nvPr>
            <p:ph idx="2" type="pic"/>
          </p:nvPr>
        </p:nvSpPr>
        <p:spPr>
          <a:xfrm>
            <a:off x="1792288" y="459581"/>
            <a:ext cx="5486400" cy="3086100"/>
          </a:xfrm>
          <a:prstGeom prst="rect">
            <a:avLst/>
          </a:prstGeom>
          <a:noFill/>
          <a:ln>
            <a:noFill/>
          </a:ln>
        </p:spPr>
      </p:sp>
      <p:sp>
        <p:nvSpPr>
          <p:cNvPr id="81" name="Google Shape;81;p17"/>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atin typeface="Arial"/>
                <a:ea typeface="Arial"/>
                <a:cs typeface="Arial"/>
                <a:sym typeface="Arial"/>
              </a:defRPr>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82" name="Google Shape;82;p1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7"/>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5" name="Shape 85"/>
        <p:cNvGrpSpPr/>
        <p:nvPr/>
      </p:nvGrpSpPr>
      <p:grpSpPr>
        <a:xfrm>
          <a:off x="0" y="0"/>
          <a:ext cx="0" cy="0"/>
          <a:chOff x="0" y="0"/>
          <a:chExt cx="0" cy="0"/>
        </a:xfrm>
      </p:grpSpPr>
      <p:sp>
        <p:nvSpPr>
          <p:cNvPr id="86" name="Google Shape;86;p18"/>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8"/>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a:latin typeface="Arial"/>
                <a:ea typeface="Arial"/>
                <a:cs typeface="Arial"/>
                <a:sym typeface="Arial"/>
              </a:defRPr>
            </a:lvl1pPr>
            <a:lvl2pPr indent="-406400" lvl="1" marL="914400" algn="l">
              <a:spcBef>
                <a:spcPts val="560"/>
              </a:spcBef>
              <a:spcAft>
                <a:spcPts val="0"/>
              </a:spcAft>
              <a:buClr>
                <a:schemeClr val="dk1"/>
              </a:buClr>
              <a:buSzPts val="2800"/>
              <a:buChar char="–"/>
              <a:defRPr>
                <a:latin typeface="Arial"/>
                <a:ea typeface="Arial"/>
                <a:cs typeface="Arial"/>
                <a:sym typeface="Arial"/>
              </a:defRPr>
            </a:lvl2pPr>
            <a:lvl3pPr indent="-381000" lvl="2" marL="1371600" algn="l">
              <a:spcBef>
                <a:spcPts val="480"/>
              </a:spcBef>
              <a:spcAft>
                <a:spcPts val="0"/>
              </a:spcAft>
              <a:buClr>
                <a:schemeClr val="dk1"/>
              </a:buClr>
              <a:buSzPts val="2400"/>
              <a:buChar char="•"/>
              <a:defRPr>
                <a:latin typeface="Arial"/>
                <a:ea typeface="Arial"/>
                <a:cs typeface="Arial"/>
                <a:sym typeface="Arial"/>
              </a:defRPr>
            </a:lvl3pPr>
            <a:lvl4pPr indent="-355600" lvl="3" marL="1828800" algn="l">
              <a:spcBef>
                <a:spcPts val="400"/>
              </a:spcBef>
              <a:spcAft>
                <a:spcPts val="0"/>
              </a:spcAft>
              <a:buClr>
                <a:schemeClr val="dk1"/>
              </a:buClr>
              <a:buSzPts val="2000"/>
              <a:buChar char="–"/>
              <a:defRPr>
                <a:latin typeface="Arial"/>
                <a:ea typeface="Arial"/>
                <a:cs typeface="Arial"/>
                <a:sym typeface="Arial"/>
              </a:defRPr>
            </a:lvl4pPr>
            <a:lvl5pPr indent="-355600" lvl="4" marL="2286000" algn="l">
              <a:spcBef>
                <a:spcPts val="400"/>
              </a:spcBef>
              <a:spcAft>
                <a:spcPts val="0"/>
              </a:spcAft>
              <a:buClr>
                <a:schemeClr val="dk1"/>
              </a:buClr>
              <a:buSzPts val="2000"/>
              <a:buChar char="»"/>
              <a:defRPr>
                <a:latin typeface="Arial"/>
                <a:ea typeface="Arial"/>
                <a:cs typeface="Arial"/>
                <a:sym typeface="Aria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1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0" name="Google Shape;90;p18"/>
          <p:cNvSpPr txBox="1"/>
          <p:nvPr/>
        </p:nvSpPr>
        <p:spPr>
          <a:xfrm>
            <a:off x="3136197" y="-304560"/>
            <a:ext cx="1846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 name="Google Shape;91;p1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19"/>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9"/>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a:latin typeface="Arial"/>
                <a:ea typeface="Arial"/>
                <a:cs typeface="Arial"/>
                <a:sym typeface="Arial"/>
              </a:defRPr>
            </a:lvl1pPr>
            <a:lvl2pPr indent="-406400" lvl="1" marL="914400" algn="l">
              <a:spcBef>
                <a:spcPts val="560"/>
              </a:spcBef>
              <a:spcAft>
                <a:spcPts val="0"/>
              </a:spcAft>
              <a:buClr>
                <a:schemeClr val="dk1"/>
              </a:buClr>
              <a:buSzPts val="2800"/>
              <a:buChar char="–"/>
              <a:defRPr>
                <a:latin typeface="Arial"/>
                <a:ea typeface="Arial"/>
                <a:cs typeface="Arial"/>
                <a:sym typeface="Arial"/>
              </a:defRPr>
            </a:lvl2pPr>
            <a:lvl3pPr indent="-381000" lvl="2" marL="1371600" algn="l">
              <a:spcBef>
                <a:spcPts val="480"/>
              </a:spcBef>
              <a:spcAft>
                <a:spcPts val="0"/>
              </a:spcAft>
              <a:buClr>
                <a:schemeClr val="dk1"/>
              </a:buClr>
              <a:buSzPts val="2400"/>
              <a:buChar char="•"/>
              <a:defRPr>
                <a:latin typeface="Arial"/>
                <a:ea typeface="Arial"/>
                <a:cs typeface="Arial"/>
                <a:sym typeface="Arial"/>
              </a:defRPr>
            </a:lvl3pPr>
            <a:lvl4pPr indent="-355600" lvl="3" marL="1828800" algn="l">
              <a:spcBef>
                <a:spcPts val="400"/>
              </a:spcBef>
              <a:spcAft>
                <a:spcPts val="0"/>
              </a:spcAft>
              <a:buClr>
                <a:schemeClr val="dk1"/>
              </a:buClr>
              <a:buSzPts val="2000"/>
              <a:buChar char="–"/>
              <a:defRPr>
                <a:latin typeface="Arial"/>
                <a:ea typeface="Arial"/>
                <a:cs typeface="Arial"/>
                <a:sym typeface="Arial"/>
              </a:defRPr>
            </a:lvl4pPr>
            <a:lvl5pPr indent="-355600" lvl="4" marL="2286000" algn="l">
              <a:spcBef>
                <a:spcPts val="400"/>
              </a:spcBef>
              <a:spcAft>
                <a:spcPts val="0"/>
              </a:spcAft>
              <a:buClr>
                <a:schemeClr val="dk1"/>
              </a:buClr>
              <a:buSzPts val="2000"/>
              <a:buChar char="»"/>
              <a:defRPr>
                <a:latin typeface="Arial"/>
                <a:ea typeface="Arial"/>
                <a:cs typeface="Arial"/>
                <a:sym typeface="Aria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5" name="Google Shape;95;p1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9"/>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7" name="Google Shape;97;p1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parator Page 1">
  <p:cSld name="Separator Page 1">
    <p:bg>
      <p:bgPr>
        <a:blipFill>
          <a:blip r:embed="rId2">
            <a:alphaModFix/>
          </a:blip>
          <a:stretch>
            <a:fillRect/>
          </a:stretch>
        </a:blipFill>
      </p:bgPr>
    </p:bg>
    <p:spTree>
      <p:nvGrpSpPr>
        <p:cNvPr id="24" name="Shape 24"/>
        <p:cNvGrpSpPr/>
        <p:nvPr/>
      </p:nvGrpSpPr>
      <p:grpSpPr>
        <a:xfrm>
          <a:off x="0" y="0"/>
          <a:ext cx="0" cy="0"/>
          <a:chOff x="0" y="0"/>
          <a:chExt cx="0" cy="0"/>
        </a:xfrm>
      </p:grpSpPr>
      <p:sp>
        <p:nvSpPr>
          <p:cNvPr id="25" name="Google Shape;25;p8"/>
          <p:cNvSpPr txBox="1"/>
          <p:nvPr>
            <p:ph type="title"/>
          </p:nvPr>
        </p:nvSpPr>
        <p:spPr>
          <a:xfrm>
            <a:off x="0" y="1542060"/>
            <a:ext cx="9144000" cy="205416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4400"/>
              <a:buFont typeface="Arial"/>
              <a:buNone/>
              <a:defRPr>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8"/>
          <p:cNvSpPr txBox="1"/>
          <p:nvPr/>
        </p:nvSpPr>
        <p:spPr>
          <a:xfrm>
            <a:off x="7057571" y="-916214"/>
            <a:ext cx="1846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NWU PPT Wide Opt 2 - No Wordmark_Separator 1.jpg" id="27" name="Google Shape;27;p8"/>
          <p:cNvPicPr preferRelativeResize="0"/>
          <p:nvPr/>
        </p:nvPicPr>
        <p:blipFill rotWithShape="1">
          <a:blip r:embed="rId3">
            <a:alphaModFix/>
          </a:blip>
          <a:srcRect b="0" l="0" r="0" t="0"/>
          <a:stretch/>
        </p:blipFill>
        <p:spPr>
          <a:xfrm>
            <a:off x="0" y="0"/>
            <a:ext cx="9144000" cy="5143500"/>
          </a:xfrm>
          <a:prstGeom prst="rect">
            <a:avLst/>
          </a:prstGeom>
          <a:noFill/>
          <a:ln>
            <a:noFill/>
          </a:ln>
        </p:spPr>
      </p:pic>
      <p:pic>
        <p:nvPicPr>
          <p:cNvPr id="28" name="Google Shape;28;p8"/>
          <p:cNvPicPr preferRelativeResize="0"/>
          <p:nvPr/>
        </p:nvPicPr>
        <p:blipFill rotWithShape="1">
          <a:blip r:embed="rId4">
            <a:alphaModFix/>
          </a:blip>
          <a:srcRect b="0" l="0" r="0" t="0"/>
          <a:stretch/>
        </p:blipFill>
        <p:spPr>
          <a:xfrm>
            <a:off x="441650" y="4629150"/>
            <a:ext cx="2301550" cy="242887"/>
          </a:xfrm>
          <a:prstGeom prst="rect">
            <a:avLst/>
          </a:prstGeom>
          <a:noFill/>
          <a:ln>
            <a:noFill/>
          </a:ln>
        </p:spPr>
      </p:pic>
    </p:spTree>
  </p:cSld>
  <p:clrMapOvr>
    <a:masterClrMapping/>
  </p:clrMapOvr>
  <p:extLst>
    <p:ext uri="{DCECCB84-F9BA-43D5-87BE-67443E8EF086}">
      <p15:sldGuideLst>
        <p15:guide id="1" pos="288">
          <p15:clr>
            <a:srgbClr val="FBAE40"/>
          </p15:clr>
        </p15:guide>
        <p15:guide id="2" pos="1728">
          <p15:clr>
            <a:srgbClr val="FBAE40"/>
          </p15:clr>
        </p15:guide>
        <p15:guide id="3" orient="horz" pos="291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parator Page 2">
  <p:cSld name="Separator Page 2">
    <p:bg>
      <p:bgPr>
        <a:blipFill>
          <a:blip r:embed="rId2">
            <a:alphaModFix/>
          </a:blip>
          <a:stretch>
            <a:fillRect/>
          </a:stretch>
        </a:blipFill>
      </p:bgPr>
    </p:bg>
    <p:spTree>
      <p:nvGrpSpPr>
        <p:cNvPr id="29" name="Shape 29"/>
        <p:cNvGrpSpPr/>
        <p:nvPr/>
      </p:nvGrpSpPr>
      <p:grpSpPr>
        <a:xfrm>
          <a:off x="0" y="0"/>
          <a:ext cx="0" cy="0"/>
          <a:chOff x="0" y="0"/>
          <a:chExt cx="0" cy="0"/>
        </a:xfrm>
      </p:grpSpPr>
      <p:sp>
        <p:nvSpPr>
          <p:cNvPr id="30" name="Google Shape;30;p9"/>
          <p:cNvSpPr txBox="1"/>
          <p:nvPr>
            <p:ph type="title"/>
          </p:nvPr>
        </p:nvSpPr>
        <p:spPr>
          <a:xfrm>
            <a:off x="0" y="1703420"/>
            <a:ext cx="9144000" cy="205416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4400"/>
              <a:buFont typeface="Arial"/>
              <a:buNone/>
              <a:defRPr>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descr="NWU PPT Wide Opt 2 - No Wordmark_Separator 2.jpg" id="31" name="Google Shape;31;p9"/>
          <p:cNvPicPr preferRelativeResize="0"/>
          <p:nvPr/>
        </p:nvPicPr>
        <p:blipFill rotWithShape="1">
          <a:blip r:embed="rId3">
            <a:alphaModFix/>
          </a:blip>
          <a:srcRect b="0" l="0" r="0" t="0"/>
          <a:stretch/>
        </p:blipFill>
        <p:spPr>
          <a:xfrm>
            <a:off x="0" y="0"/>
            <a:ext cx="9144000" cy="5143500"/>
          </a:xfrm>
          <a:prstGeom prst="rect">
            <a:avLst/>
          </a:prstGeom>
          <a:noFill/>
          <a:ln>
            <a:noFill/>
          </a:ln>
        </p:spPr>
      </p:pic>
      <p:pic>
        <p:nvPicPr>
          <p:cNvPr id="32" name="Google Shape;32;p9"/>
          <p:cNvPicPr preferRelativeResize="0"/>
          <p:nvPr/>
        </p:nvPicPr>
        <p:blipFill rotWithShape="1">
          <a:blip r:embed="rId4">
            <a:alphaModFix/>
          </a:blip>
          <a:srcRect b="0" l="0" r="0" t="0"/>
          <a:stretch/>
        </p:blipFill>
        <p:spPr>
          <a:xfrm>
            <a:off x="464344" y="4636298"/>
            <a:ext cx="2301550" cy="242887"/>
          </a:xfrm>
          <a:prstGeom prst="rect">
            <a:avLst/>
          </a:prstGeom>
          <a:noFill/>
          <a:ln>
            <a:noFill/>
          </a:ln>
        </p:spPr>
      </p:pic>
    </p:spTree>
  </p:cSld>
  <p:clrMapOvr>
    <a:masterClrMapping/>
  </p:clrMapOvr>
  <p:extLst>
    <p:ext uri="{DCECCB84-F9BA-43D5-87BE-67443E8EF086}">
      <p15:sldGuideLst>
        <p15:guide id="1" orient="horz" pos="1620">
          <p15:clr>
            <a:srgbClr val="FBAE40"/>
          </p15:clr>
        </p15:guide>
        <p15:guide id="2" pos="2880">
          <p15:clr>
            <a:srgbClr val="FBAE40"/>
          </p15:clr>
        </p15:guide>
        <p15:guide id="3" pos="288">
          <p15:clr>
            <a:srgbClr val="FBAE40"/>
          </p15:clr>
        </p15:guide>
        <p15:guide id="4" pos="1728">
          <p15:clr>
            <a:srgbClr val="FBAE40"/>
          </p15:clr>
        </p15:guide>
        <p15:guide id="5" orient="horz" pos="29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ster 3">
  <p:cSld name="Master 3">
    <p:spTree>
      <p:nvGrpSpPr>
        <p:cNvPr id="33" name="Shape 33"/>
        <p:cNvGrpSpPr/>
        <p:nvPr/>
      </p:nvGrpSpPr>
      <p:grpSpPr>
        <a:xfrm>
          <a:off x="0" y="0"/>
          <a:ext cx="0" cy="0"/>
          <a:chOff x="0" y="0"/>
          <a:chExt cx="0" cy="0"/>
        </a:xfrm>
      </p:grpSpPr>
      <p:sp>
        <p:nvSpPr>
          <p:cNvPr id="34" name="Google Shape;34;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0"/>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37" name="Google Shape;37;p1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8" name="Shape 38"/>
        <p:cNvGrpSpPr/>
        <p:nvPr/>
      </p:nvGrpSpPr>
      <p:grpSpPr>
        <a:xfrm>
          <a:off x="0" y="0"/>
          <a:ext cx="0" cy="0"/>
          <a:chOff x="0" y="0"/>
          <a:chExt cx="0" cy="0"/>
        </a:xfrm>
      </p:grpSpPr>
      <p:sp>
        <p:nvSpPr>
          <p:cNvPr id="39" name="Google Shape;39;p1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1"/>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a:latin typeface="Arial"/>
                <a:ea typeface="Arial"/>
                <a:cs typeface="Arial"/>
                <a:sym typeface="Arial"/>
              </a:defRPr>
            </a:lvl1pPr>
            <a:lvl2pPr indent="-406400" lvl="1" marL="914400" algn="l">
              <a:spcBef>
                <a:spcPts val="560"/>
              </a:spcBef>
              <a:spcAft>
                <a:spcPts val="0"/>
              </a:spcAft>
              <a:buClr>
                <a:schemeClr val="dk1"/>
              </a:buClr>
              <a:buSzPts val="2800"/>
              <a:buChar char="–"/>
              <a:defRPr>
                <a:latin typeface="Arial"/>
                <a:ea typeface="Arial"/>
                <a:cs typeface="Arial"/>
                <a:sym typeface="Arial"/>
              </a:defRPr>
            </a:lvl2pPr>
            <a:lvl3pPr indent="-381000" lvl="2" marL="1371600" algn="l">
              <a:spcBef>
                <a:spcPts val="480"/>
              </a:spcBef>
              <a:spcAft>
                <a:spcPts val="0"/>
              </a:spcAft>
              <a:buClr>
                <a:schemeClr val="dk1"/>
              </a:buClr>
              <a:buSzPts val="2400"/>
              <a:buChar char="•"/>
              <a:defRPr>
                <a:latin typeface="Arial"/>
                <a:ea typeface="Arial"/>
                <a:cs typeface="Arial"/>
                <a:sym typeface="Arial"/>
              </a:defRPr>
            </a:lvl3pPr>
            <a:lvl4pPr indent="-355600" lvl="3" marL="1828800" algn="l">
              <a:spcBef>
                <a:spcPts val="400"/>
              </a:spcBef>
              <a:spcAft>
                <a:spcPts val="0"/>
              </a:spcAft>
              <a:buClr>
                <a:schemeClr val="dk1"/>
              </a:buClr>
              <a:buSzPts val="2000"/>
              <a:buChar char="–"/>
              <a:defRPr>
                <a:latin typeface="Arial"/>
                <a:ea typeface="Arial"/>
                <a:cs typeface="Arial"/>
                <a:sym typeface="Arial"/>
              </a:defRPr>
            </a:lvl4pPr>
            <a:lvl5pPr indent="-355600" lvl="4" marL="2286000" algn="l">
              <a:spcBef>
                <a:spcPts val="400"/>
              </a:spcBef>
              <a:spcAft>
                <a:spcPts val="0"/>
              </a:spcAft>
              <a:buClr>
                <a:schemeClr val="dk1"/>
              </a:buClr>
              <a:buSzPts val="2000"/>
              <a:buChar char="»"/>
              <a:defRPr>
                <a:latin typeface="Arial"/>
                <a:ea typeface="Arial"/>
                <a:cs typeface="Arial"/>
                <a:sym typeface="Aria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4" name="Shape 44"/>
        <p:cNvGrpSpPr/>
        <p:nvPr/>
      </p:nvGrpSpPr>
      <p:grpSpPr>
        <a:xfrm>
          <a:off x="0" y="0"/>
          <a:ext cx="0" cy="0"/>
          <a:chOff x="0" y="0"/>
          <a:chExt cx="0" cy="0"/>
        </a:xfrm>
      </p:grpSpPr>
      <p:sp>
        <p:nvSpPr>
          <p:cNvPr id="45" name="Google Shape;45;p12"/>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3200"/>
              <a:buFont typeface="Arial"/>
              <a:buNone/>
              <a:defRPr b="1" sz="3200" cap="none">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2"/>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47" name="Google Shape;47;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0" name="Shape 50"/>
        <p:cNvGrpSpPr/>
        <p:nvPr/>
      </p:nvGrpSpPr>
      <p:grpSpPr>
        <a:xfrm>
          <a:off x="0" y="0"/>
          <a:ext cx="0" cy="0"/>
          <a:chOff x="0" y="0"/>
          <a:chExt cx="0" cy="0"/>
        </a:xfrm>
      </p:grpSpPr>
      <p:sp>
        <p:nvSpPr>
          <p:cNvPr id="51" name="Google Shape;51;p13"/>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3"/>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atin typeface="Arial"/>
                <a:ea typeface="Arial"/>
                <a:cs typeface="Arial"/>
                <a:sym typeface="Arial"/>
              </a:defRPr>
            </a:lvl1pPr>
            <a:lvl2pPr indent="-381000" lvl="1" marL="914400" algn="l">
              <a:spcBef>
                <a:spcPts val="480"/>
              </a:spcBef>
              <a:spcAft>
                <a:spcPts val="0"/>
              </a:spcAft>
              <a:buClr>
                <a:schemeClr val="dk1"/>
              </a:buClr>
              <a:buSzPts val="2400"/>
              <a:buChar char="–"/>
              <a:defRPr sz="2400">
                <a:latin typeface="Arial"/>
                <a:ea typeface="Arial"/>
                <a:cs typeface="Arial"/>
                <a:sym typeface="Arial"/>
              </a:defRPr>
            </a:lvl2pPr>
            <a:lvl3pPr indent="-355600" lvl="2" marL="1371600" algn="l">
              <a:spcBef>
                <a:spcPts val="400"/>
              </a:spcBef>
              <a:spcAft>
                <a:spcPts val="0"/>
              </a:spcAft>
              <a:buClr>
                <a:schemeClr val="dk1"/>
              </a:buClr>
              <a:buSzPts val="2000"/>
              <a:buChar char="•"/>
              <a:defRPr sz="2000">
                <a:latin typeface="Arial"/>
                <a:ea typeface="Arial"/>
                <a:cs typeface="Arial"/>
                <a:sym typeface="Arial"/>
              </a:defRPr>
            </a:lvl3pPr>
            <a:lvl4pPr indent="-342900" lvl="3" marL="1828800" algn="l">
              <a:spcBef>
                <a:spcPts val="360"/>
              </a:spcBef>
              <a:spcAft>
                <a:spcPts val="0"/>
              </a:spcAft>
              <a:buClr>
                <a:schemeClr val="dk1"/>
              </a:buClr>
              <a:buSzPts val="1800"/>
              <a:buChar char="–"/>
              <a:defRPr sz="1800">
                <a:latin typeface="Arial"/>
                <a:ea typeface="Arial"/>
                <a:cs typeface="Arial"/>
                <a:sym typeface="Arial"/>
              </a:defRPr>
            </a:lvl4pPr>
            <a:lvl5pPr indent="-342900" lvl="4" marL="2286000" algn="l">
              <a:spcBef>
                <a:spcPts val="360"/>
              </a:spcBef>
              <a:spcAft>
                <a:spcPts val="0"/>
              </a:spcAft>
              <a:buClr>
                <a:schemeClr val="dk1"/>
              </a:buClr>
              <a:buSzPts val="1800"/>
              <a:buChar char="»"/>
              <a:defRPr sz="1800">
                <a:latin typeface="Arial"/>
                <a:ea typeface="Arial"/>
                <a:cs typeface="Arial"/>
                <a:sym typeface="Arial"/>
              </a:defRPr>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3" name="Google Shape;53;p13"/>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atin typeface="Arial"/>
                <a:ea typeface="Arial"/>
                <a:cs typeface="Arial"/>
                <a:sym typeface="Arial"/>
              </a:defRPr>
            </a:lvl1pPr>
            <a:lvl2pPr indent="-381000" lvl="1" marL="914400" algn="l">
              <a:spcBef>
                <a:spcPts val="480"/>
              </a:spcBef>
              <a:spcAft>
                <a:spcPts val="0"/>
              </a:spcAft>
              <a:buClr>
                <a:schemeClr val="dk1"/>
              </a:buClr>
              <a:buSzPts val="2400"/>
              <a:buChar char="–"/>
              <a:defRPr sz="2400">
                <a:latin typeface="Arial"/>
                <a:ea typeface="Arial"/>
                <a:cs typeface="Arial"/>
                <a:sym typeface="Arial"/>
              </a:defRPr>
            </a:lvl2pPr>
            <a:lvl3pPr indent="-355600" lvl="2" marL="1371600" algn="l">
              <a:spcBef>
                <a:spcPts val="400"/>
              </a:spcBef>
              <a:spcAft>
                <a:spcPts val="0"/>
              </a:spcAft>
              <a:buClr>
                <a:schemeClr val="dk1"/>
              </a:buClr>
              <a:buSzPts val="2000"/>
              <a:buChar char="•"/>
              <a:defRPr sz="2000">
                <a:latin typeface="Arial"/>
                <a:ea typeface="Arial"/>
                <a:cs typeface="Arial"/>
                <a:sym typeface="Arial"/>
              </a:defRPr>
            </a:lvl3pPr>
            <a:lvl4pPr indent="-342900" lvl="3" marL="1828800" algn="l">
              <a:spcBef>
                <a:spcPts val="360"/>
              </a:spcBef>
              <a:spcAft>
                <a:spcPts val="0"/>
              </a:spcAft>
              <a:buClr>
                <a:schemeClr val="dk1"/>
              </a:buClr>
              <a:buSzPts val="1800"/>
              <a:buChar char="–"/>
              <a:defRPr sz="1800">
                <a:latin typeface="Arial"/>
                <a:ea typeface="Arial"/>
                <a:cs typeface="Arial"/>
                <a:sym typeface="Arial"/>
              </a:defRPr>
            </a:lvl4pPr>
            <a:lvl5pPr indent="-342900" lvl="4" marL="2286000" algn="l">
              <a:spcBef>
                <a:spcPts val="360"/>
              </a:spcBef>
              <a:spcAft>
                <a:spcPts val="0"/>
              </a:spcAft>
              <a:buClr>
                <a:schemeClr val="dk1"/>
              </a:buClr>
              <a:buSzPts val="1800"/>
              <a:buChar char="»"/>
              <a:defRPr sz="1800">
                <a:latin typeface="Arial"/>
                <a:ea typeface="Arial"/>
                <a:cs typeface="Arial"/>
                <a:sym typeface="Arial"/>
              </a:defRPr>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4" name="Google Shape;54;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7" name="Shape 57"/>
        <p:cNvGrpSpPr/>
        <p:nvPr/>
      </p:nvGrpSpPr>
      <p:grpSpPr>
        <a:xfrm>
          <a:off x="0" y="0"/>
          <a:ext cx="0" cy="0"/>
          <a:chOff x="0" y="0"/>
          <a:chExt cx="0" cy="0"/>
        </a:xfrm>
      </p:grpSpPr>
      <p:sp>
        <p:nvSpPr>
          <p:cNvPr id="58" name="Google Shape;58;p14"/>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4"/>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1"/>
              </a:buClr>
              <a:buSzPts val="2000"/>
              <a:buNone/>
              <a:defRPr b="1" sz="2000">
                <a:latin typeface="Arial"/>
                <a:ea typeface="Arial"/>
                <a:cs typeface="Arial"/>
                <a:sym typeface="Arial"/>
              </a:defRPr>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0" name="Google Shape;60;p14"/>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atin typeface="Arial"/>
                <a:ea typeface="Arial"/>
                <a:cs typeface="Arial"/>
                <a:sym typeface="Arial"/>
              </a:defRPr>
            </a:lvl1pPr>
            <a:lvl2pPr indent="-355600" lvl="1" marL="914400" algn="l">
              <a:spcBef>
                <a:spcPts val="400"/>
              </a:spcBef>
              <a:spcAft>
                <a:spcPts val="0"/>
              </a:spcAft>
              <a:buClr>
                <a:schemeClr val="dk1"/>
              </a:buClr>
              <a:buSzPts val="2000"/>
              <a:buChar char="–"/>
              <a:defRPr sz="2000">
                <a:latin typeface="Arial"/>
                <a:ea typeface="Arial"/>
                <a:cs typeface="Arial"/>
                <a:sym typeface="Arial"/>
              </a:defRPr>
            </a:lvl2pPr>
            <a:lvl3pPr indent="-342900" lvl="2" marL="1371600" algn="l">
              <a:spcBef>
                <a:spcPts val="360"/>
              </a:spcBef>
              <a:spcAft>
                <a:spcPts val="0"/>
              </a:spcAft>
              <a:buClr>
                <a:schemeClr val="dk1"/>
              </a:buClr>
              <a:buSzPts val="1800"/>
              <a:buChar char="•"/>
              <a:defRPr sz="1800">
                <a:latin typeface="Arial"/>
                <a:ea typeface="Arial"/>
                <a:cs typeface="Arial"/>
                <a:sym typeface="Arial"/>
              </a:defRPr>
            </a:lvl3pPr>
            <a:lvl4pPr indent="-330200" lvl="3" marL="1828800" algn="l">
              <a:spcBef>
                <a:spcPts val="320"/>
              </a:spcBef>
              <a:spcAft>
                <a:spcPts val="0"/>
              </a:spcAft>
              <a:buClr>
                <a:schemeClr val="dk1"/>
              </a:buClr>
              <a:buSzPts val="1600"/>
              <a:buChar char="–"/>
              <a:defRPr sz="1600">
                <a:latin typeface="Arial"/>
                <a:ea typeface="Arial"/>
                <a:cs typeface="Arial"/>
                <a:sym typeface="Arial"/>
              </a:defRPr>
            </a:lvl4pPr>
            <a:lvl5pPr indent="-330200" lvl="4" marL="2286000" algn="l">
              <a:spcBef>
                <a:spcPts val="320"/>
              </a:spcBef>
              <a:spcAft>
                <a:spcPts val="0"/>
              </a:spcAft>
              <a:buClr>
                <a:schemeClr val="dk1"/>
              </a:buClr>
              <a:buSzPts val="1600"/>
              <a:buChar char="»"/>
              <a:defRPr sz="1600">
                <a:latin typeface="Arial"/>
                <a:ea typeface="Arial"/>
                <a:cs typeface="Arial"/>
                <a:sym typeface="Arial"/>
              </a:defRPr>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1" name="Google Shape;61;p14"/>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1"/>
              </a:buClr>
              <a:buSzPts val="2000"/>
              <a:buNone/>
              <a:defRPr b="1" sz="2000">
                <a:latin typeface="Arial"/>
                <a:ea typeface="Arial"/>
                <a:cs typeface="Arial"/>
                <a:sym typeface="Arial"/>
              </a:defRPr>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2" name="Google Shape;62;p14"/>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atin typeface="Arial"/>
                <a:ea typeface="Arial"/>
                <a:cs typeface="Arial"/>
                <a:sym typeface="Arial"/>
              </a:defRPr>
            </a:lvl1pPr>
            <a:lvl2pPr indent="-355600" lvl="1" marL="914400" algn="l">
              <a:spcBef>
                <a:spcPts val="400"/>
              </a:spcBef>
              <a:spcAft>
                <a:spcPts val="0"/>
              </a:spcAft>
              <a:buClr>
                <a:schemeClr val="dk1"/>
              </a:buClr>
              <a:buSzPts val="2000"/>
              <a:buChar char="–"/>
              <a:defRPr sz="2000">
                <a:latin typeface="Arial"/>
                <a:ea typeface="Arial"/>
                <a:cs typeface="Arial"/>
                <a:sym typeface="Arial"/>
              </a:defRPr>
            </a:lvl2pPr>
            <a:lvl3pPr indent="-342900" lvl="2" marL="1371600" algn="l">
              <a:spcBef>
                <a:spcPts val="360"/>
              </a:spcBef>
              <a:spcAft>
                <a:spcPts val="0"/>
              </a:spcAft>
              <a:buClr>
                <a:schemeClr val="dk1"/>
              </a:buClr>
              <a:buSzPts val="1800"/>
              <a:buChar char="•"/>
              <a:defRPr sz="1800">
                <a:latin typeface="Arial"/>
                <a:ea typeface="Arial"/>
                <a:cs typeface="Arial"/>
                <a:sym typeface="Arial"/>
              </a:defRPr>
            </a:lvl3pPr>
            <a:lvl4pPr indent="-330200" lvl="3" marL="1828800" algn="l">
              <a:spcBef>
                <a:spcPts val="320"/>
              </a:spcBef>
              <a:spcAft>
                <a:spcPts val="0"/>
              </a:spcAft>
              <a:buClr>
                <a:schemeClr val="dk1"/>
              </a:buClr>
              <a:buSzPts val="1600"/>
              <a:buChar char="–"/>
              <a:defRPr sz="1600">
                <a:latin typeface="Arial"/>
                <a:ea typeface="Arial"/>
                <a:cs typeface="Arial"/>
                <a:sym typeface="Arial"/>
              </a:defRPr>
            </a:lvl4pPr>
            <a:lvl5pPr indent="-330200" lvl="4" marL="2286000" algn="l">
              <a:spcBef>
                <a:spcPts val="320"/>
              </a:spcBef>
              <a:spcAft>
                <a:spcPts val="0"/>
              </a:spcAft>
              <a:buClr>
                <a:schemeClr val="dk1"/>
              </a:buClr>
              <a:buSzPts val="1600"/>
              <a:buChar char="»"/>
              <a:defRPr sz="1600">
                <a:latin typeface="Arial"/>
                <a:ea typeface="Arial"/>
                <a:cs typeface="Arial"/>
                <a:sym typeface="Arial"/>
              </a:defRPr>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3" name="Google Shape;63;p1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4"/>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6" name="Shape 66"/>
        <p:cNvGrpSpPr/>
        <p:nvPr/>
      </p:nvGrpSpPr>
      <p:grpSpPr>
        <a:xfrm>
          <a:off x="0" y="0"/>
          <a:ext cx="0" cy="0"/>
          <a:chOff x="0" y="0"/>
          <a:chExt cx="0" cy="0"/>
        </a:xfrm>
      </p:grpSpPr>
      <p:sp>
        <p:nvSpPr>
          <p:cNvPr id="67" name="Google Shape;67;p1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rgbClr val="FFFFFF"/>
                </a:solidFill>
                <a:latin typeface="Arial"/>
                <a:ea typeface="Arial"/>
                <a:cs typeface="Arial"/>
                <a:sym typeface="Arial"/>
              </a:defRPr>
            </a:lvl1pPr>
            <a:lvl2pPr indent="0" lvl="1" marL="0" algn="r">
              <a:spcBef>
                <a:spcPts val="0"/>
              </a:spcBef>
              <a:buNone/>
              <a:defRPr sz="1200">
                <a:solidFill>
                  <a:srgbClr val="FFFFFF"/>
                </a:solidFill>
                <a:latin typeface="Arial"/>
                <a:ea typeface="Arial"/>
                <a:cs typeface="Arial"/>
                <a:sym typeface="Arial"/>
              </a:defRPr>
            </a:lvl2pPr>
            <a:lvl3pPr indent="0" lvl="2" marL="0" algn="r">
              <a:spcBef>
                <a:spcPts val="0"/>
              </a:spcBef>
              <a:buNone/>
              <a:defRPr sz="1200">
                <a:solidFill>
                  <a:srgbClr val="FFFFFF"/>
                </a:solidFill>
                <a:latin typeface="Arial"/>
                <a:ea typeface="Arial"/>
                <a:cs typeface="Arial"/>
                <a:sym typeface="Arial"/>
              </a:defRPr>
            </a:lvl3pPr>
            <a:lvl4pPr indent="0" lvl="3" marL="0" algn="r">
              <a:spcBef>
                <a:spcPts val="0"/>
              </a:spcBef>
              <a:buNone/>
              <a:defRPr sz="1200">
                <a:solidFill>
                  <a:srgbClr val="FFFFFF"/>
                </a:solidFill>
                <a:latin typeface="Arial"/>
                <a:ea typeface="Arial"/>
                <a:cs typeface="Arial"/>
                <a:sym typeface="Arial"/>
              </a:defRPr>
            </a:lvl4pPr>
            <a:lvl5pPr indent="0" lvl="4" marL="0" algn="r">
              <a:spcBef>
                <a:spcPts val="0"/>
              </a:spcBef>
              <a:buNone/>
              <a:defRPr sz="1200">
                <a:solidFill>
                  <a:srgbClr val="FFFFFF"/>
                </a:solidFill>
                <a:latin typeface="Arial"/>
                <a:ea typeface="Arial"/>
                <a:cs typeface="Arial"/>
                <a:sym typeface="Arial"/>
              </a:defRPr>
            </a:lvl5pPr>
            <a:lvl6pPr indent="0" lvl="5" marL="0" algn="r">
              <a:spcBef>
                <a:spcPts val="0"/>
              </a:spcBef>
              <a:buNone/>
              <a:defRPr sz="1200">
                <a:solidFill>
                  <a:srgbClr val="FFFFFF"/>
                </a:solidFill>
                <a:latin typeface="Arial"/>
                <a:ea typeface="Arial"/>
                <a:cs typeface="Arial"/>
                <a:sym typeface="Arial"/>
              </a:defRPr>
            </a:lvl6pPr>
            <a:lvl7pPr indent="0" lvl="6" marL="0" algn="r">
              <a:spcBef>
                <a:spcPts val="0"/>
              </a:spcBef>
              <a:buNone/>
              <a:defRPr sz="1200">
                <a:solidFill>
                  <a:srgbClr val="FFFFFF"/>
                </a:solidFill>
                <a:latin typeface="Arial"/>
                <a:ea typeface="Arial"/>
                <a:cs typeface="Arial"/>
                <a:sym typeface="Arial"/>
              </a:defRPr>
            </a:lvl7pPr>
            <a:lvl8pPr indent="0" lvl="7" marL="0" algn="r">
              <a:spcBef>
                <a:spcPts val="0"/>
              </a:spcBef>
              <a:buNone/>
              <a:defRPr sz="1200">
                <a:solidFill>
                  <a:srgbClr val="FFFFFF"/>
                </a:solidFill>
                <a:latin typeface="Arial"/>
                <a:ea typeface="Arial"/>
                <a:cs typeface="Arial"/>
                <a:sym typeface="Arial"/>
              </a:defRPr>
            </a:lvl8pPr>
            <a:lvl9pPr indent="0" lvl="8" marL="0" algn="r">
              <a:spcBef>
                <a:spcPts val="0"/>
              </a:spcBef>
              <a:buNone/>
              <a:defRPr sz="1200">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15.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6553200" y="4767263"/>
            <a:ext cx="2133600" cy="273844"/>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200" u="none" cap="none" strike="noStrike">
                <a:solidFill>
                  <a:srgbClr val="FFFFFF"/>
                </a:solidFill>
                <a:latin typeface="Arial"/>
                <a:ea typeface="Arial"/>
                <a:cs typeface="Arial"/>
                <a:sym typeface="Arial"/>
              </a:defRPr>
            </a:lvl1pPr>
            <a:lvl2pPr indent="0" lvl="1" marL="0" marR="0" rtl="0" algn="r">
              <a:spcBef>
                <a:spcPts val="0"/>
              </a:spcBef>
              <a:buNone/>
              <a:defRPr b="0" i="0" sz="1200" u="none" cap="none" strike="noStrike">
                <a:solidFill>
                  <a:srgbClr val="FFFFFF"/>
                </a:solidFill>
                <a:latin typeface="Arial"/>
                <a:ea typeface="Arial"/>
                <a:cs typeface="Arial"/>
                <a:sym typeface="Arial"/>
              </a:defRPr>
            </a:lvl2pPr>
            <a:lvl3pPr indent="0" lvl="2" marL="0" marR="0" rtl="0" algn="r">
              <a:spcBef>
                <a:spcPts val="0"/>
              </a:spcBef>
              <a:buNone/>
              <a:defRPr b="0" i="0" sz="1200" u="none" cap="none" strike="noStrike">
                <a:solidFill>
                  <a:srgbClr val="FFFFFF"/>
                </a:solidFill>
                <a:latin typeface="Arial"/>
                <a:ea typeface="Arial"/>
                <a:cs typeface="Arial"/>
                <a:sym typeface="Arial"/>
              </a:defRPr>
            </a:lvl3pPr>
            <a:lvl4pPr indent="0" lvl="3" marL="0" marR="0" rtl="0" algn="r">
              <a:spcBef>
                <a:spcPts val="0"/>
              </a:spcBef>
              <a:buNone/>
              <a:defRPr b="0" i="0" sz="1200" u="none" cap="none" strike="noStrike">
                <a:solidFill>
                  <a:srgbClr val="FFFFFF"/>
                </a:solidFill>
                <a:latin typeface="Arial"/>
                <a:ea typeface="Arial"/>
                <a:cs typeface="Arial"/>
                <a:sym typeface="Arial"/>
              </a:defRPr>
            </a:lvl4pPr>
            <a:lvl5pPr indent="0" lvl="4" marL="0" marR="0" rtl="0" algn="r">
              <a:spcBef>
                <a:spcPts val="0"/>
              </a:spcBef>
              <a:buNone/>
              <a:defRPr b="0" i="0" sz="1200" u="none" cap="none" strike="noStrike">
                <a:solidFill>
                  <a:srgbClr val="FFFFFF"/>
                </a:solidFill>
                <a:latin typeface="Arial"/>
                <a:ea typeface="Arial"/>
                <a:cs typeface="Arial"/>
                <a:sym typeface="Arial"/>
              </a:defRPr>
            </a:lvl5pPr>
            <a:lvl6pPr indent="0" lvl="5" marL="0" marR="0" rtl="0" algn="r">
              <a:spcBef>
                <a:spcPts val="0"/>
              </a:spcBef>
              <a:buNone/>
              <a:defRPr b="0" i="0" sz="1200" u="none" cap="none" strike="noStrike">
                <a:solidFill>
                  <a:srgbClr val="FFFFFF"/>
                </a:solidFill>
                <a:latin typeface="Arial"/>
                <a:ea typeface="Arial"/>
                <a:cs typeface="Arial"/>
                <a:sym typeface="Arial"/>
              </a:defRPr>
            </a:lvl6pPr>
            <a:lvl7pPr indent="0" lvl="6" marL="0" marR="0" rtl="0" algn="r">
              <a:spcBef>
                <a:spcPts val="0"/>
              </a:spcBef>
              <a:buNone/>
              <a:defRPr b="0" i="0" sz="1200" u="none" cap="none" strike="noStrike">
                <a:solidFill>
                  <a:srgbClr val="FFFFFF"/>
                </a:solidFill>
                <a:latin typeface="Arial"/>
                <a:ea typeface="Arial"/>
                <a:cs typeface="Arial"/>
                <a:sym typeface="Arial"/>
              </a:defRPr>
            </a:lvl7pPr>
            <a:lvl8pPr indent="0" lvl="7" marL="0" marR="0" rtl="0" algn="r">
              <a:spcBef>
                <a:spcPts val="0"/>
              </a:spcBef>
              <a:buNone/>
              <a:defRPr b="0" i="0" sz="1200" u="none" cap="none" strike="noStrike">
                <a:solidFill>
                  <a:srgbClr val="FFFFFF"/>
                </a:solidFill>
                <a:latin typeface="Arial"/>
                <a:ea typeface="Arial"/>
                <a:cs typeface="Arial"/>
                <a:sym typeface="Arial"/>
              </a:defRPr>
            </a:lvl8pPr>
            <a:lvl9pPr indent="0" lvl="8" marL="0" marR="0" rtl="0" algn="r">
              <a:spcBef>
                <a:spcPts val="0"/>
              </a:spcBef>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6"/>
          <p:cNvPicPr preferRelativeResize="0"/>
          <p:nvPr/>
        </p:nvPicPr>
        <p:blipFill rotWithShape="1">
          <a:blip r:embed="rId1">
            <a:alphaModFix/>
          </a:blip>
          <a:srcRect b="0" l="0" r="0" t="0"/>
          <a:stretch/>
        </p:blipFill>
        <p:spPr>
          <a:xfrm>
            <a:off x="457200" y="4849416"/>
            <a:ext cx="2301550" cy="242887"/>
          </a:xfrm>
          <a:prstGeom prst="rect">
            <a:avLst/>
          </a:prstGeom>
          <a:noFill/>
          <a:ln>
            <a:noFill/>
          </a:ln>
        </p:spPr>
      </p:pic>
      <p:pic>
        <p:nvPicPr>
          <p:cNvPr descr="simple-16x9-bkg-master-1.png" id="16" name="Google Shape;16;p6"/>
          <p:cNvPicPr preferRelativeResize="0"/>
          <p:nvPr/>
        </p:nvPicPr>
        <p:blipFill rotWithShape="1">
          <a:blip r:embed="rId2">
            <a:alphaModFix/>
          </a:blip>
          <a:srcRect b="0" l="0" r="0" t="0"/>
          <a:stretch/>
        </p:blipFill>
        <p:spPr>
          <a:xfrm>
            <a:off x="0" y="4514850"/>
            <a:ext cx="9144000" cy="628650"/>
          </a:xfrm>
          <a:prstGeom prst="rect">
            <a:avLst/>
          </a:prstGeom>
          <a:noFill/>
          <a:ln>
            <a:noFill/>
          </a:ln>
        </p:spPr>
      </p:pic>
      <p:pic>
        <p:nvPicPr>
          <p:cNvPr id="17" name="Google Shape;17;p6"/>
          <p:cNvPicPr preferRelativeResize="0"/>
          <p:nvPr/>
        </p:nvPicPr>
        <p:blipFill rotWithShape="1">
          <a:blip r:embed="rId1">
            <a:alphaModFix/>
          </a:blip>
          <a:srcRect b="0" l="0" r="0" t="0"/>
          <a:stretch/>
        </p:blipFill>
        <p:spPr>
          <a:xfrm>
            <a:off x="441650" y="4629150"/>
            <a:ext cx="2301550" cy="24288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8">
          <p15:clr>
            <a:srgbClr val="F26B43"/>
          </p15:clr>
        </p15:guide>
        <p15:guide id="2" pos="1728">
          <p15:clr>
            <a:srgbClr val="F26B43"/>
          </p15:clr>
        </p15:guide>
        <p15:guide id="3" orient="horz" pos="2844">
          <p15:clr>
            <a:srgbClr val="F26B43"/>
          </p15:clr>
        </p15:guide>
        <p15:guide id="4" orient="horz" pos="291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jpg"/><Relationship Id="rId4" Type="http://schemas.openxmlformats.org/officeDocument/2006/relationships/image" Target="../media/image3.png"/><Relationship Id="rId5" Type="http://schemas.openxmlformats.org/officeDocument/2006/relationships/image" Target="../media/image12.png"/><Relationship Id="rId6"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tgs.northwestern.edu/admission/application-procedures/application-requirements/essay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8.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1"/>
          <p:cNvPicPr preferRelativeResize="0"/>
          <p:nvPr/>
        </p:nvPicPr>
        <p:blipFill rotWithShape="1">
          <a:blip r:embed="rId3">
            <a:alphaModFix/>
          </a:blip>
          <a:srcRect b="0" l="0" r="0" t="0"/>
          <a:stretch/>
        </p:blipFill>
        <p:spPr>
          <a:xfrm>
            <a:off x="0" y="0"/>
            <a:ext cx="9144002" cy="5143499"/>
          </a:xfrm>
          <a:prstGeom prst="rect">
            <a:avLst/>
          </a:prstGeom>
          <a:noFill/>
          <a:ln>
            <a:noFill/>
          </a:ln>
        </p:spPr>
      </p:pic>
      <p:sp>
        <p:nvSpPr>
          <p:cNvPr id="103" name="Google Shape;103;p1"/>
          <p:cNvSpPr txBox="1"/>
          <p:nvPr>
            <p:ph type="ctrTitle"/>
          </p:nvPr>
        </p:nvSpPr>
        <p:spPr>
          <a:xfrm>
            <a:off x="2080175" y="1782600"/>
            <a:ext cx="6915300" cy="1706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000000"/>
              </a:buClr>
              <a:buSzPts val="3960"/>
              <a:buFont typeface="Arial"/>
              <a:buNone/>
            </a:pPr>
            <a:r>
              <a:rPr lang="en-US" sz="3459">
                <a:solidFill>
                  <a:srgbClr val="434343"/>
                </a:solidFill>
                <a:latin typeface="Calibri"/>
                <a:ea typeface="Calibri"/>
                <a:cs typeface="Calibri"/>
                <a:sym typeface="Calibri"/>
              </a:rPr>
              <a:t>Personal Statement Workshop: How to Write About Your Identities</a:t>
            </a:r>
            <a:endParaRPr sz="3459">
              <a:solidFill>
                <a:srgbClr val="434343"/>
              </a:solidFill>
              <a:latin typeface="Calibri"/>
              <a:ea typeface="Calibri"/>
              <a:cs typeface="Calibri"/>
              <a:sym typeface="Calibri"/>
            </a:endParaRPr>
          </a:p>
        </p:txBody>
      </p:sp>
      <p:sp>
        <p:nvSpPr>
          <p:cNvPr id="104" name="Google Shape;104;p1"/>
          <p:cNvSpPr txBox="1"/>
          <p:nvPr>
            <p:ph idx="1" type="subTitle"/>
          </p:nvPr>
        </p:nvSpPr>
        <p:spPr>
          <a:xfrm>
            <a:off x="3532397" y="3836600"/>
            <a:ext cx="3393300" cy="9489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spcBef>
                <a:spcPts val="0"/>
              </a:spcBef>
              <a:spcAft>
                <a:spcPts val="0"/>
              </a:spcAft>
              <a:buClr>
                <a:srgbClr val="888888"/>
              </a:buClr>
              <a:buSzPct val="110344"/>
              <a:buNone/>
            </a:pPr>
            <a:r>
              <a:rPr lang="en-US" sz="2900">
                <a:solidFill>
                  <a:srgbClr val="434343"/>
                </a:solidFill>
                <a:latin typeface="Calibri"/>
                <a:ea typeface="Calibri"/>
                <a:cs typeface="Calibri"/>
                <a:sym typeface="Calibri"/>
              </a:rPr>
              <a:t>October 6, 2023 </a:t>
            </a:r>
            <a:endParaRPr sz="2900">
              <a:solidFill>
                <a:srgbClr val="434343"/>
              </a:solidFill>
              <a:latin typeface="Calibri"/>
              <a:ea typeface="Calibri"/>
              <a:cs typeface="Calibri"/>
              <a:sym typeface="Calibri"/>
            </a:endParaRPr>
          </a:p>
          <a:p>
            <a:pPr indent="0" lvl="0" marL="0" rtl="0" algn="l">
              <a:spcBef>
                <a:spcPts val="0"/>
              </a:spcBef>
              <a:spcAft>
                <a:spcPts val="0"/>
              </a:spcAft>
              <a:buClr>
                <a:srgbClr val="888888"/>
              </a:buClr>
              <a:buSzPct val="110344"/>
              <a:buNone/>
            </a:pPr>
            <a:r>
              <a:rPr lang="en-US" sz="2900">
                <a:solidFill>
                  <a:srgbClr val="434343"/>
                </a:solidFill>
                <a:latin typeface="Calibri"/>
                <a:ea typeface="Calibri"/>
                <a:cs typeface="Calibri"/>
                <a:sym typeface="Calibri"/>
              </a:rPr>
              <a:t>12:00 - 2:00 PM </a:t>
            </a:r>
            <a:endParaRPr sz="2900">
              <a:solidFill>
                <a:srgbClr val="434343"/>
              </a:solidFill>
              <a:latin typeface="Calibri"/>
              <a:ea typeface="Calibri"/>
              <a:cs typeface="Calibri"/>
              <a:sym typeface="Calibri"/>
            </a:endParaRPr>
          </a:p>
          <a:p>
            <a:pPr indent="0" lvl="0" marL="0" rtl="0" algn="l">
              <a:spcBef>
                <a:spcPts val="0"/>
              </a:spcBef>
              <a:spcAft>
                <a:spcPts val="0"/>
              </a:spcAft>
              <a:buClr>
                <a:srgbClr val="888888"/>
              </a:buClr>
              <a:buSzPct val="110344"/>
              <a:buNone/>
            </a:pPr>
            <a:r>
              <a:rPr lang="en-US" sz="2900">
                <a:solidFill>
                  <a:srgbClr val="434343"/>
                </a:solidFill>
                <a:latin typeface="Calibri"/>
                <a:ea typeface="Calibri"/>
                <a:cs typeface="Calibri"/>
                <a:sym typeface="Calibri"/>
              </a:rPr>
              <a:t>Tech K140</a:t>
            </a:r>
            <a:endParaRPr sz="2900">
              <a:solidFill>
                <a:srgbClr val="434343"/>
              </a:solidFill>
              <a:latin typeface="Calibri"/>
              <a:ea typeface="Calibri"/>
              <a:cs typeface="Calibri"/>
              <a:sym typeface="Calibri"/>
            </a:endParaRPr>
          </a:p>
        </p:txBody>
      </p:sp>
      <p:pic>
        <p:nvPicPr>
          <p:cNvPr id="105" name="Google Shape;105;p1"/>
          <p:cNvPicPr preferRelativeResize="0"/>
          <p:nvPr/>
        </p:nvPicPr>
        <p:blipFill rotWithShape="1">
          <a:blip r:embed="rId4">
            <a:alphaModFix/>
          </a:blip>
          <a:srcRect b="0" l="0" r="0" t="0"/>
          <a:stretch/>
        </p:blipFill>
        <p:spPr>
          <a:xfrm>
            <a:off x="457200" y="241833"/>
            <a:ext cx="1837706" cy="193936"/>
          </a:xfrm>
          <a:prstGeom prst="rect">
            <a:avLst/>
          </a:prstGeom>
          <a:noFill/>
          <a:ln>
            <a:noFill/>
          </a:ln>
        </p:spPr>
      </p:pic>
      <p:pic>
        <p:nvPicPr>
          <p:cNvPr id="106" name="Google Shape;106;p1"/>
          <p:cNvPicPr preferRelativeResize="0"/>
          <p:nvPr/>
        </p:nvPicPr>
        <p:blipFill>
          <a:blip r:embed="rId5">
            <a:alphaModFix/>
          </a:blip>
          <a:stretch>
            <a:fillRect/>
          </a:stretch>
        </p:blipFill>
        <p:spPr>
          <a:xfrm>
            <a:off x="2641738" y="241813"/>
            <a:ext cx="3393276" cy="1131950"/>
          </a:xfrm>
          <a:prstGeom prst="rect">
            <a:avLst/>
          </a:prstGeom>
          <a:noFill/>
          <a:ln>
            <a:noFill/>
          </a:ln>
        </p:spPr>
      </p:pic>
      <p:grpSp>
        <p:nvGrpSpPr>
          <p:cNvPr id="107" name="Google Shape;107;p1"/>
          <p:cNvGrpSpPr/>
          <p:nvPr/>
        </p:nvGrpSpPr>
        <p:grpSpPr>
          <a:xfrm>
            <a:off x="6492225" y="168612"/>
            <a:ext cx="2503200" cy="1266375"/>
            <a:chOff x="3840475" y="3614375"/>
            <a:chExt cx="2503200" cy="1266375"/>
          </a:xfrm>
        </p:grpSpPr>
        <p:pic>
          <p:nvPicPr>
            <p:cNvPr id="108" name="Google Shape;108;p1"/>
            <p:cNvPicPr preferRelativeResize="0"/>
            <p:nvPr/>
          </p:nvPicPr>
          <p:blipFill>
            <a:blip r:embed="rId6">
              <a:alphaModFix/>
            </a:blip>
            <a:stretch>
              <a:fillRect/>
            </a:stretch>
          </p:blipFill>
          <p:spPr>
            <a:xfrm>
              <a:off x="4380700" y="3614375"/>
              <a:ext cx="1307500" cy="1217825"/>
            </a:xfrm>
            <a:prstGeom prst="rect">
              <a:avLst/>
            </a:prstGeom>
            <a:noFill/>
            <a:ln>
              <a:noFill/>
            </a:ln>
          </p:spPr>
        </p:pic>
        <p:sp>
          <p:nvSpPr>
            <p:cNvPr id="109" name="Google Shape;109;p1"/>
            <p:cNvSpPr txBox="1"/>
            <p:nvPr/>
          </p:nvSpPr>
          <p:spPr>
            <a:xfrm>
              <a:off x="3840475" y="4480550"/>
              <a:ext cx="2503200" cy="40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solidFill>
                    <a:srgbClr val="6E13A3"/>
                  </a:solidFill>
                  <a:latin typeface="Calibri"/>
                  <a:ea typeface="Calibri"/>
                  <a:cs typeface="Calibri"/>
                  <a:sym typeface="Calibri"/>
                </a:rPr>
                <a:t>Chemistry CARES Committee</a:t>
              </a:r>
              <a:endParaRPr>
                <a:solidFill>
                  <a:srgbClr val="6E13A3"/>
                </a:solidFill>
                <a:latin typeface="Calibri"/>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283158aef5f_1_39"/>
          <p:cNvSpPr txBox="1"/>
          <p:nvPr>
            <p:ph type="ctrTitle"/>
          </p:nvPr>
        </p:nvSpPr>
        <p:spPr>
          <a:xfrm>
            <a:off x="0" y="25"/>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Examples of Statements </a:t>
            </a:r>
            <a:endParaRPr sz="3000">
              <a:solidFill>
                <a:srgbClr val="434343"/>
              </a:solidFill>
              <a:latin typeface="Calibri"/>
              <a:ea typeface="Calibri"/>
              <a:cs typeface="Calibri"/>
              <a:sym typeface="Calibri"/>
            </a:endParaRPr>
          </a:p>
        </p:txBody>
      </p:sp>
      <p:sp>
        <p:nvSpPr>
          <p:cNvPr id="190" name="Google Shape;190;g283158aef5f_1_39"/>
          <p:cNvSpPr txBox="1"/>
          <p:nvPr>
            <p:ph idx="1" type="subTitle"/>
          </p:nvPr>
        </p:nvSpPr>
        <p:spPr>
          <a:xfrm>
            <a:off x="242600" y="1028088"/>
            <a:ext cx="8373600" cy="3302400"/>
          </a:xfrm>
          <a:prstGeom prst="rect">
            <a:avLst/>
          </a:prstGeom>
          <a:noFill/>
          <a:ln>
            <a:noFill/>
          </a:ln>
        </p:spPr>
        <p:txBody>
          <a:bodyPr anchorCtr="0" anchor="t" bIns="45700" lIns="91425" spcFirstLastPara="1" rIns="91425" wrap="square" tIns="45700">
            <a:normAutofit/>
          </a:bodyPr>
          <a:lstStyle/>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Read the sample statements from your handout and pick out notable elements to discuss</a:t>
            </a:r>
            <a:endParaRPr sz="2400">
              <a:solidFill>
                <a:srgbClr val="434343"/>
              </a:solidFill>
              <a:latin typeface="Calibri"/>
              <a:ea typeface="Calibri"/>
              <a:cs typeface="Calibri"/>
              <a:sym typeface="Calibri"/>
            </a:endParaRPr>
          </a:p>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Things to think about:</a:t>
            </a:r>
            <a:endParaRPr sz="2400">
              <a:solidFill>
                <a:srgbClr val="434343"/>
              </a:solidFill>
              <a:latin typeface="Calibri"/>
              <a:ea typeface="Calibri"/>
              <a:cs typeface="Calibri"/>
              <a:sym typeface="Calibri"/>
            </a:endParaRPr>
          </a:p>
          <a:p>
            <a:pPr indent="-381000" lvl="1" marL="9144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What did you notice worked well? </a:t>
            </a:r>
            <a:endParaRPr sz="2400">
              <a:solidFill>
                <a:srgbClr val="434343"/>
              </a:solidFill>
              <a:latin typeface="Calibri"/>
              <a:ea typeface="Calibri"/>
              <a:cs typeface="Calibri"/>
              <a:sym typeface="Calibri"/>
            </a:endParaRPr>
          </a:p>
          <a:p>
            <a:pPr indent="-381000" lvl="1" marL="9144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What surprised you? Was there something you wouldn’t have thought to include?</a:t>
            </a:r>
            <a:endParaRPr sz="2400">
              <a:solidFill>
                <a:srgbClr val="434343"/>
              </a:solidFill>
              <a:latin typeface="Calibri"/>
              <a:ea typeface="Calibri"/>
              <a:cs typeface="Calibri"/>
              <a:sym typeface="Calibri"/>
            </a:endParaRPr>
          </a:p>
          <a:p>
            <a:pPr indent="-381000" lvl="1" marL="9144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Do you have specific follow-up questions about after reading the examples?</a:t>
            </a:r>
            <a:endParaRPr sz="2400">
              <a:solidFill>
                <a:srgbClr val="434343"/>
              </a:solidFill>
              <a:latin typeface="Calibri"/>
              <a:ea typeface="Calibri"/>
              <a:cs typeface="Calibri"/>
              <a:sym typeface="Calibri"/>
            </a:endParaRPr>
          </a:p>
        </p:txBody>
      </p:sp>
      <p:sp>
        <p:nvSpPr>
          <p:cNvPr id="191" name="Google Shape;191;g283158aef5f_1_39"/>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92" name="Google Shape;192;g283158aef5f_1_39"/>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288c36b3894_1_0"/>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Tips for Writing an Outline</a:t>
            </a:r>
            <a:endParaRPr sz="3000">
              <a:solidFill>
                <a:srgbClr val="434343"/>
              </a:solidFill>
              <a:latin typeface="Calibri"/>
              <a:ea typeface="Calibri"/>
              <a:cs typeface="Calibri"/>
              <a:sym typeface="Calibri"/>
            </a:endParaRPr>
          </a:p>
        </p:txBody>
      </p:sp>
      <p:sp>
        <p:nvSpPr>
          <p:cNvPr id="198" name="Google Shape;198;g288c36b3894_1_0"/>
          <p:cNvSpPr txBox="1"/>
          <p:nvPr>
            <p:ph idx="1" type="subTitle"/>
          </p:nvPr>
        </p:nvSpPr>
        <p:spPr>
          <a:xfrm>
            <a:off x="242600" y="1028088"/>
            <a:ext cx="8373600" cy="3302400"/>
          </a:xfrm>
          <a:prstGeom prst="rect">
            <a:avLst/>
          </a:prstGeom>
          <a:noFill/>
          <a:ln>
            <a:noFill/>
          </a:ln>
        </p:spPr>
        <p:txBody>
          <a:bodyPr anchorCtr="0" anchor="t" bIns="45700" lIns="91425" spcFirstLastPara="1" rIns="91425" wrap="square" tIns="45700">
            <a:normAutofit/>
          </a:bodyPr>
          <a:lstStyle/>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If you’re given a prompt with several questions, write those down and list ideas for each question</a:t>
            </a:r>
            <a:endParaRPr sz="2400">
              <a:solidFill>
                <a:srgbClr val="434343"/>
              </a:solidFill>
              <a:latin typeface="Calibri"/>
              <a:ea typeface="Calibri"/>
              <a:cs typeface="Calibri"/>
              <a:sym typeface="Calibri"/>
            </a:endParaRPr>
          </a:p>
          <a:p>
            <a:pPr indent="-381000" lvl="1" marL="9144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This ensures that you will answer </a:t>
            </a:r>
            <a:r>
              <a:rPr i="1" lang="en-US" sz="2400">
                <a:solidFill>
                  <a:srgbClr val="434343"/>
                </a:solidFill>
                <a:latin typeface="Calibri"/>
                <a:ea typeface="Calibri"/>
                <a:cs typeface="Calibri"/>
                <a:sym typeface="Calibri"/>
              </a:rPr>
              <a:t>every</a:t>
            </a:r>
            <a:r>
              <a:rPr lang="en-US" sz="2400">
                <a:solidFill>
                  <a:srgbClr val="434343"/>
                </a:solidFill>
                <a:latin typeface="Calibri"/>
                <a:ea typeface="Calibri"/>
                <a:cs typeface="Calibri"/>
                <a:sym typeface="Calibri"/>
              </a:rPr>
              <a:t> part</a:t>
            </a:r>
            <a:endParaRPr sz="2400">
              <a:solidFill>
                <a:srgbClr val="434343"/>
              </a:solidFill>
              <a:latin typeface="Calibri"/>
              <a:ea typeface="Calibri"/>
              <a:cs typeface="Calibri"/>
              <a:sym typeface="Calibri"/>
            </a:endParaRPr>
          </a:p>
          <a:p>
            <a:pPr indent="0" lvl="0" marL="457200" rtl="0" algn="l">
              <a:spcBef>
                <a:spcPts val="0"/>
              </a:spcBef>
              <a:spcAft>
                <a:spcPts val="0"/>
              </a:spcAft>
              <a:buNone/>
            </a:pPr>
            <a:r>
              <a:t/>
            </a:r>
            <a:endParaRPr sz="2400">
              <a:solidFill>
                <a:srgbClr val="434343"/>
              </a:solidFill>
              <a:latin typeface="Calibri"/>
              <a:ea typeface="Calibri"/>
              <a:cs typeface="Calibri"/>
              <a:sym typeface="Calibri"/>
            </a:endParaRPr>
          </a:p>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Set a timer and write down everything that comes to mind when you think about the prompt</a:t>
            </a:r>
            <a:endParaRPr sz="2400">
              <a:solidFill>
                <a:srgbClr val="434343"/>
              </a:solidFill>
              <a:latin typeface="Calibri"/>
              <a:ea typeface="Calibri"/>
              <a:cs typeface="Calibri"/>
              <a:sym typeface="Calibri"/>
            </a:endParaRPr>
          </a:p>
          <a:p>
            <a:pPr indent="0" lvl="0" marL="457200" rtl="0" algn="l">
              <a:spcBef>
                <a:spcPts val="0"/>
              </a:spcBef>
              <a:spcAft>
                <a:spcPts val="0"/>
              </a:spcAft>
              <a:buNone/>
            </a:pPr>
            <a:r>
              <a:t/>
            </a:r>
            <a:endParaRPr sz="2400">
              <a:solidFill>
                <a:srgbClr val="434343"/>
              </a:solidFill>
              <a:latin typeface="Calibri"/>
              <a:ea typeface="Calibri"/>
              <a:cs typeface="Calibri"/>
              <a:sym typeface="Calibri"/>
            </a:endParaRPr>
          </a:p>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Put all of your thoughts into categories/sections of your essay</a:t>
            </a:r>
            <a:endParaRPr sz="2400">
              <a:solidFill>
                <a:srgbClr val="434343"/>
              </a:solidFill>
              <a:latin typeface="Calibri"/>
              <a:ea typeface="Calibri"/>
              <a:cs typeface="Calibri"/>
              <a:sym typeface="Calibri"/>
            </a:endParaRPr>
          </a:p>
        </p:txBody>
      </p:sp>
      <p:sp>
        <p:nvSpPr>
          <p:cNvPr id="199" name="Google Shape;199;g288c36b3894_1_0"/>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200" name="Google Shape;200;g288c36b3894_1_0"/>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283158aef5f_1_0"/>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Writing Time</a:t>
            </a:r>
            <a:endParaRPr sz="3000">
              <a:solidFill>
                <a:srgbClr val="434343"/>
              </a:solidFill>
              <a:latin typeface="Calibri"/>
              <a:ea typeface="Calibri"/>
              <a:cs typeface="Calibri"/>
              <a:sym typeface="Calibri"/>
            </a:endParaRPr>
          </a:p>
        </p:txBody>
      </p:sp>
      <p:sp>
        <p:nvSpPr>
          <p:cNvPr id="206" name="Google Shape;206;g283158aef5f_1_0"/>
          <p:cNvSpPr txBox="1"/>
          <p:nvPr>
            <p:ph idx="1" type="subTitle"/>
          </p:nvPr>
        </p:nvSpPr>
        <p:spPr>
          <a:xfrm>
            <a:off x="242600" y="842451"/>
            <a:ext cx="8373600" cy="3460200"/>
          </a:xfrm>
          <a:prstGeom prst="rect">
            <a:avLst/>
          </a:prstGeom>
          <a:noFill/>
          <a:ln>
            <a:noFill/>
          </a:ln>
        </p:spPr>
        <p:txBody>
          <a:bodyPr anchorCtr="0" anchor="t" bIns="45700" lIns="91425" spcFirstLastPara="1" rIns="91425" wrap="square" tIns="45700">
            <a:normAutofit/>
          </a:bodyPr>
          <a:lstStyle/>
          <a:p>
            <a:pPr indent="-387350" lvl="0" marL="457200" rtl="0" algn="l">
              <a:spcBef>
                <a:spcPts val="0"/>
              </a:spcBef>
              <a:spcAft>
                <a:spcPts val="0"/>
              </a:spcAft>
              <a:buClr>
                <a:srgbClr val="434343"/>
              </a:buClr>
              <a:buSzPts val="2500"/>
              <a:buFont typeface="Calibri"/>
              <a:buAutoNum type="arabicPeriod"/>
            </a:pPr>
            <a:r>
              <a:rPr lang="en-US" sz="2500">
                <a:solidFill>
                  <a:srgbClr val="434343"/>
                </a:solidFill>
                <a:latin typeface="Calibri"/>
                <a:ea typeface="Calibri"/>
                <a:cs typeface="Calibri"/>
                <a:sym typeface="Calibri"/>
              </a:rPr>
              <a:t>Outline a statement for a particular program (NSF, grad school, etc.) that you plan on applying to</a:t>
            </a:r>
            <a:endParaRPr sz="2500">
              <a:solidFill>
                <a:srgbClr val="434343"/>
              </a:solidFill>
              <a:latin typeface="Calibri"/>
              <a:ea typeface="Calibri"/>
              <a:cs typeface="Calibri"/>
              <a:sym typeface="Calibri"/>
            </a:endParaRPr>
          </a:p>
          <a:p>
            <a:pPr indent="-387350" lvl="0" marL="457200" rtl="0" algn="l">
              <a:spcBef>
                <a:spcPts val="0"/>
              </a:spcBef>
              <a:spcAft>
                <a:spcPts val="0"/>
              </a:spcAft>
              <a:buClr>
                <a:srgbClr val="434343"/>
              </a:buClr>
              <a:buSzPts val="2500"/>
              <a:buFont typeface="Calibri"/>
              <a:buAutoNum type="arabicPeriod"/>
            </a:pPr>
            <a:r>
              <a:rPr lang="en-US" sz="2500">
                <a:solidFill>
                  <a:srgbClr val="434343"/>
                </a:solidFill>
                <a:latin typeface="Calibri"/>
                <a:ea typeface="Calibri"/>
                <a:cs typeface="Calibri"/>
                <a:sym typeface="Calibri"/>
              </a:rPr>
              <a:t>Organize that outline</a:t>
            </a:r>
            <a:endParaRPr sz="2500">
              <a:solidFill>
                <a:srgbClr val="434343"/>
              </a:solidFill>
              <a:latin typeface="Calibri"/>
              <a:ea typeface="Calibri"/>
              <a:cs typeface="Calibri"/>
              <a:sym typeface="Calibri"/>
            </a:endParaRPr>
          </a:p>
          <a:p>
            <a:pPr indent="-387350" lvl="1" marL="914400" rtl="0" algn="l">
              <a:spcBef>
                <a:spcPts val="0"/>
              </a:spcBef>
              <a:spcAft>
                <a:spcPts val="0"/>
              </a:spcAft>
              <a:buClr>
                <a:srgbClr val="434343"/>
              </a:buClr>
              <a:buSzPts val="2500"/>
              <a:buFont typeface="Calibri"/>
              <a:buAutoNum type="alphaLcPeriod"/>
            </a:pPr>
            <a:r>
              <a:rPr lang="en-US" sz="2500">
                <a:solidFill>
                  <a:srgbClr val="434343"/>
                </a:solidFill>
                <a:latin typeface="Calibri"/>
                <a:ea typeface="Calibri"/>
                <a:cs typeface="Calibri"/>
                <a:sym typeface="Calibri"/>
              </a:rPr>
              <a:t>Narrow down what you want to write about</a:t>
            </a:r>
            <a:endParaRPr sz="2500">
              <a:solidFill>
                <a:srgbClr val="434343"/>
              </a:solidFill>
              <a:latin typeface="Calibri"/>
              <a:ea typeface="Calibri"/>
              <a:cs typeface="Calibri"/>
              <a:sym typeface="Calibri"/>
            </a:endParaRPr>
          </a:p>
          <a:p>
            <a:pPr indent="-387350" lvl="1" marL="914400" rtl="0" algn="l">
              <a:spcBef>
                <a:spcPts val="0"/>
              </a:spcBef>
              <a:spcAft>
                <a:spcPts val="0"/>
              </a:spcAft>
              <a:buClr>
                <a:srgbClr val="434343"/>
              </a:buClr>
              <a:buSzPts val="2500"/>
              <a:buFont typeface="Calibri"/>
              <a:buAutoNum type="alphaLcPeriod"/>
            </a:pPr>
            <a:r>
              <a:rPr lang="en-US" sz="2500">
                <a:solidFill>
                  <a:srgbClr val="434343"/>
                </a:solidFill>
                <a:latin typeface="Calibri"/>
                <a:ea typeface="Calibri"/>
                <a:cs typeface="Calibri"/>
                <a:sym typeface="Calibri"/>
              </a:rPr>
              <a:t>Think of how you want to write about yourself/your goals</a:t>
            </a:r>
            <a:endParaRPr sz="2500">
              <a:solidFill>
                <a:srgbClr val="434343"/>
              </a:solidFill>
              <a:latin typeface="Calibri"/>
              <a:ea typeface="Calibri"/>
              <a:cs typeface="Calibri"/>
              <a:sym typeface="Calibri"/>
            </a:endParaRPr>
          </a:p>
          <a:p>
            <a:pPr indent="-387350" lvl="0" marL="457200" rtl="0" algn="l">
              <a:spcBef>
                <a:spcPts val="0"/>
              </a:spcBef>
              <a:spcAft>
                <a:spcPts val="0"/>
              </a:spcAft>
              <a:buClr>
                <a:srgbClr val="434343"/>
              </a:buClr>
              <a:buSzPts val="2500"/>
              <a:buFont typeface="Calibri"/>
              <a:buAutoNum type="arabicPeriod"/>
            </a:pPr>
            <a:r>
              <a:rPr lang="en-US" sz="2500">
                <a:solidFill>
                  <a:srgbClr val="434343"/>
                </a:solidFill>
                <a:latin typeface="Calibri"/>
                <a:ea typeface="Calibri"/>
                <a:cs typeface="Calibri"/>
                <a:sym typeface="Calibri"/>
              </a:rPr>
              <a:t>Just start typing/writing. Let it flow. You’ll clean it up later.</a:t>
            </a:r>
            <a:endParaRPr sz="2500">
              <a:solidFill>
                <a:srgbClr val="434343"/>
              </a:solidFill>
              <a:latin typeface="Calibri"/>
              <a:ea typeface="Calibri"/>
              <a:cs typeface="Calibri"/>
              <a:sym typeface="Calibri"/>
            </a:endParaRPr>
          </a:p>
          <a:p>
            <a:pPr indent="-387350" lvl="0" marL="457200" rtl="0" algn="l">
              <a:spcBef>
                <a:spcPts val="0"/>
              </a:spcBef>
              <a:spcAft>
                <a:spcPts val="0"/>
              </a:spcAft>
              <a:buClr>
                <a:srgbClr val="434343"/>
              </a:buClr>
              <a:buSzPts val="2500"/>
              <a:buFont typeface="Calibri"/>
              <a:buAutoNum type="arabicPeriod"/>
            </a:pPr>
            <a:r>
              <a:rPr lang="en-US" sz="2500">
                <a:solidFill>
                  <a:srgbClr val="434343"/>
                </a:solidFill>
                <a:latin typeface="Calibri"/>
                <a:ea typeface="Calibri"/>
                <a:cs typeface="Calibri"/>
                <a:sym typeface="Calibri"/>
              </a:rPr>
              <a:t>Once you have a full </a:t>
            </a:r>
            <a:r>
              <a:rPr i="1" lang="en-US" sz="2500">
                <a:solidFill>
                  <a:srgbClr val="434343"/>
                </a:solidFill>
                <a:latin typeface="Calibri"/>
                <a:ea typeface="Calibri"/>
                <a:cs typeface="Calibri"/>
                <a:sym typeface="Calibri"/>
              </a:rPr>
              <a:t>very rough</a:t>
            </a:r>
            <a:r>
              <a:rPr lang="en-US" sz="2500">
                <a:solidFill>
                  <a:srgbClr val="434343"/>
                </a:solidFill>
                <a:latin typeface="Calibri"/>
                <a:ea typeface="Calibri"/>
                <a:cs typeface="Calibri"/>
                <a:sym typeface="Calibri"/>
              </a:rPr>
              <a:t> draft, pause for food :D </a:t>
            </a:r>
            <a:endParaRPr sz="2500">
              <a:solidFill>
                <a:srgbClr val="434343"/>
              </a:solidFill>
              <a:latin typeface="Calibri"/>
              <a:ea typeface="Calibri"/>
              <a:cs typeface="Calibri"/>
              <a:sym typeface="Calibri"/>
            </a:endParaRPr>
          </a:p>
        </p:txBody>
      </p:sp>
      <p:sp>
        <p:nvSpPr>
          <p:cNvPr id="207" name="Google Shape;207;g283158aef5f_1_0"/>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208" name="Google Shape;208;g283158aef5f_1_0"/>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283158aef5f_1_7"/>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Editing Time</a:t>
            </a:r>
            <a:endParaRPr sz="3000">
              <a:solidFill>
                <a:srgbClr val="434343"/>
              </a:solidFill>
              <a:latin typeface="Calibri"/>
              <a:ea typeface="Calibri"/>
              <a:cs typeface="Calibri"/>
              <a:sym typeface="Calibri"/>
            </a:endParaRPr>
          </a:p>
        </p:txBody>
      </p:sp>
      <p:sp>
        <p:nvSpPr>
          <p:cNvPr id="214" name="Google Shape;214;g283158aef5f_1_7"/>
          <p:cNvSpPr txBox="1"/>
          <p:nvPr>
            <p:ph idx="1" type="subTitle"/>
          </p:nvPr>
        </p:nvSpPr>
        <p:spPr>
          <a:xfrm>
            <a:off x="254100" y="719650"/>
            <a:ext cx="8635800" cy="36813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None/>
            </a:pPr>
            <a:r>
              <a:rPr lang="en-US" sz="2400">
                <a:solidFill>
                  <a:srgbClr val="434343"/>
                </a:solidFill>
                <a:latin typeface="Calibri"/>
                <a:ea typeface="Calibri"/>
                <a:cs typeface="Calibri"/>
                <a:sym typeface="Calibri"/>
              </a:rPr>
              <a:t>Option A: Edit your own essay</a:t>
            </a:r>
            <a:endParaRPr sz="2400">
              <a:solidFill>
                <a:srgbClr val="434343"/>
              </a:solidFill>
              <a:latin typeface="Calibri"/>
              <a:ea typeface="Calibri"/>
              <a:cs typeface="Calibri"/>
              <a:sym typeface="Calibri"/>
            </a:endParaRPr>
          </a:p>
          <a:p>
            <a:pPr indent="-369570" lvl="0" marL="457200" rtl="0" algn="l">
              <a:spcBef>
                <a:spcPts val="0"/>
              </a:spcBef>
              <a:spcAft>
                <a:spcPts val="0"/>
              </a:spcAft>
              <a:buClr>
                <a:srgbClr val="434343"/>
              </a:buClr>
              <a:buSzPct val="100000"/>
              <a:buFont typeface="Calibri"/>
              <a:buChar char="●"/>
            </a:pPr>
            <a:r>
              <a:rPr lang="en-US" sz="2400">
                <a:solidFill>
                  <a:srgbClr val="434343"/>
                </a:solidFill>
                <a:latin typeface="Calibri"/>
                <a:ea typeface="Calibri"/>
                <a:cs typeface="Calibri"/>
                <a:sym typeface="Calibri"/>
              </a:rPr>
              <a:t>Read it forwards to see if the flow makes sense</a:t>
            </a:r>
            <a:endParaRPr sz="2400">
              <a:solidFill>
                <a:srgbClr val="434343"/>
              </a:solidFill>
              <a:latin typeface="Calibri"/>
              <a:ea typeface="Calibri"/>
              <a:cs typeface="Calibri"/>
              <a:sym typeface="Calibri"/>
            </a:endParaRPr>
          </a:p>
          <a:p>
            <a:pPr indent="-369570" lvl="0" marL="457200" rtl="0" algn="l">
              <a:spcBef>
                <a:spcPts val="0"/>
              </a:spcBef>
              <a:spcAft>
                <a:spcPts val="0"/>
              </a:spcAft>
              <a:buClr>
                <a:srgbClr val="434343"/>
              </a:buClr>
              <a:buSzPct val="100000"/>
              <a:buFont typeface="Calibri"/>
              <a:buChar char="●"/>
            </a:pPr>
            <a:r>
              <a:rPr lang="en-US" sz="2400">
                <a:solidFill>
                  <a:srgbClr val="434343"/>
                </a:solidFill>
                <a:latin typeface="Calibri"/>
                <a:ea typeface="Calibri"/>
                <a:cs typeface="Calibri"/>
                <a:sym typeface="Calibri"/>
              </a:rPr>
              <a:t>Read it backwards to help catch spelling/grammar errors</a:t>
            </a:r>
            <a:endParaRPr sz="2400">
              <a:solidFill>
                <a:srgbClr val="434343"/>
              </a:solidFill>
              <a:latin typeface="Calibri"/>
              <a:ea typeface="Calibri"/>
              <a:cs typeface="Calibri"/>
              <a:sym typeface="Calibri"/>
            </a:endParaRPr>
          </a:p>
          <a:p>
            <a:pPr indent="-369570" lvl="0" marL="457200" rtl="0" algn="l">
              <a:spcBef>
                <a:spcPts val="0"/>
              </a:spcBef>
              <a:spcAft>
                <a:spcPts val="0"/>
              </a:spcAft>
              <a:buClr>
                <a:srgbClr val="434343"/>
              </a:buClr>
              <a:buSzPct val="100000"/>
              <a:buFont typeface="Calibri"/>
              <a:buChar char="●"/>
            </a:pPr>
            <a:r>
              <a:rPr lang="en-US" sz="2400">
                <a:solidFill>
                  <a:srgbClr val="434343"/>
                </a:solidFill>
                <a:latin typeface="Calibri"/>
                <a:ea typeface="Calibri"/>
                <a:cs typeface="Calibri"/>
                <a:sym typeface="Calibri"/>
              </a:rPr>
              <a:t>Make a checklist of everything you needed to include based on the essay prompt and/or everything you wanted to include  → go through this checklist</a:t>
            </a:r>
            <a:endParaRPr sz="2400">
              <a:solidFill>
                <a:srgbClr val="434343"/>
              </a:solidFill>
              <a:latin typeface="Calibri"/>
              <a:ea typeface="Calibri"/>
              <a:cs typeface="Calibri"/>
              <a:sym typeface="Calibri"/>
            </a:endParaRPr>
          </a:p>
          <a:p>
            <a:pPr indent="0" lvl="0" marL="0" rtl="0" algn="l">
              <a:spcBef>
                <a:spcPts val="0"/>
              </a:spcBef>
              <a:spcAft>
                <a:spcPts val="0"/>
              </a:spcAft>
              <a:buNone/>
            </a:pPr>
            <a:r>
              <a:t/>
            </a:r>
            <a:endParaRPr sz="2400">
              <a:solidFill>
                <a:srgbClr val="434343"/>
              </a:solidFill>
              <a:latin typeface="Calibri"/>
              <a:ea typeface="Calibri"/>
              <a:cs typeface="Calibri"/>
              <a:sym typeface="Calibri"/>
            </a:endParaRPr>
          </a:p>
          <a:p>
            <a:pPr indent="0" lvl="0" marL="0" rtl="0" algn="l">
              <a:spcBef>
                <a:spcPts val="0"/>
              </a:spcBef>
              <a:spcAft>
                <a:spcPts val="0"/>
              </a:spcAft>
              <a:buNone/>
            </a:pPr>
            <a:r>
              <a:rPr lang="en-US" sz="2400">
                <a:solidFill>
                  <a:srgbClr val="434343"/>
                </a:solidFill>
                <a:latin typeface="Calibri"/>
                <a:ea typeface="Calibri"/>
                <a:cs typeface="Calibri"/>
                <a:sym typeface="Calibri"/>
              </a:rPr>
              <a:t>Option B: If you are comfortable, swap essays with a partner</a:t>
            </a:r>
            <a:endParaRPr sz="2400">
              <a:solidFill>
                <a:srgbClr val="434343"/>
              </a:solidFill>
              <a:latin typeface="Calibri"/>
              <a:ea typeface="Calibri"/>
              <a:cs typeface="Calibri"/>
              <a:sym typeface="Calibri"/>
            </a:endParaRPr>
          </a:p>
          <a:p>
            <a:pPr indent="-369570" lvl="0" marL="457200" rtl="0" algn="l">
              <a:spcBef>
                <a:spcPts val="0"/>
              </a:spcBef>
              <a:spcAft>
                <a:spcPts val="0"/>
              </a:spcAft>
              <a:buClr>
                <a:srgbClr val="434343"/>
              </a:buClr>
              <a:buSzPct val="100000"/>
              <a:buFont typeface="Calibri"/>
              <a:buChar char="●"/>
            </a:pPr>
            <a:r>
              <a:rPr lang="en-US" sz="2400">
                <a:solidFill>
                  <a:srgbClr val="434343"/>
                </a:solidFill>
                <a:latin typeface="Calibri"/>
                <a:ea typeface="Calibri"/>
                <a:cs typeface="Calibri"/>
                <a:sym typeface="Calibri"/>
              </a:rPr>
              <a:t>Let them know what kind of feedback you are looking for:</a:t>
            </a:r>
            <a:endParaRPr sz="2400">
              <a:solidFill>
                <a:srgbClr val="434343"/>
              </a:solidFill>
              <a:latin typeface="Calibri"/>
              <a:ea typeface="Calibri"/>
              <a:cs typeface="Calibri"/>
              <a:sym typeface="Calibri"/>
            </a:endParaRPr>
          </a:p>
          <a:p>
            <a:pPr indent="-369569" lvl="1" marL="914400" rtl="0" algn="l">
              <a:spcBef>
                <a:spcPts val="0"/>
              </a:spcBef>
              <a:spcAft>
                <a:spcPts val="0"/>
              </a:spcAft>
              <a:buClr>
                <a:srgbClr val="434343"/>
              </a:buClr>
              <a:buSzPct val="100000"/>
              <a:buFont typeface="Calibri"/>
              <a:buChar char="○"/>
            </a:pPr>
            <a:r>
              <a:rPr lang="en-US" sz="2400">
                <a:solidFill>
                  <a:srgbClr val="434343"/>
                </a:solidFill>
                <a:latin typeface="Calibri"/>
                <a:ea typeface="Calibri"/>
                <a:cs typeface="Calibri"/>
                <a:sym typeface="Calibri"/>
              </a:rPr>
              <a:t>Style Feedback: Grammar, spelling, punctuation</a:t>
            </a:r>
            <a:endParaRPr sz="2400">
              <a:solidFill>
                <a:srgbClr val="434343"/>
              </a:solidFill>
              <a:latin typeface="Calibri"/>
              <a:ea typeface="Calibri"/>
              <a:cs typeface="Calibri"/>
              <a:sym typeface="Calibri"/>
            </a:endParaRPr>
          </a:p>
          <a:p>
            <a:pPr indent="-369569" lvl="1" marL="914400" rtl="0" algn="l">
              <a:spcBef>
                <a:spcPts val="0"/>
              </a:spcBef>
              <a:spcAft>
                <a:spcPts val="0"/>
              </a:spcAft>
              <a:buClr>
                <a:srgbClr val="434343"/>
              </a:buClr>
              <a:buSzPct val="100000"/>
              <a:buFont typeface="Calibri"/>
              <a:buChar char="○"/>
            </a:pPr>
            <a:r>
              <a:rPr lang="en-US" sz="2400">
                <a:solidFill>
                  <a:srgbClr val="434343"/>
                </a:solidFill>
                <a:latin typeface="Calibri"/>
                <a:ea typeface="Calibri"/>
                <a:cs typeface="Calibri"/>
                <a:sym typeface="Calibri"/>
              </a:rPr>
              <a:t>Substance Feedback: Flow of content, does the essay answer all the questions of the prompt adequately, is there anything that needs more or less detail, etc.</a:t>
            </a:r>
            <a:endParaRPr sz="2400">
              <a:solidFill>
                <a:srgbClr val="434343"/>
              </a:solidFill>
              <a:latin typeface="Calibri"/>
              <a:ea typeface="Calibri"/>
              <a:cs typeface="Calibri"/>
              <a:sym typeface="Calibri"/>
            </a:endParaRPr>
          </a:p>
        </p:txBody>
      </p:sp>
      <p:sp>
        <p:nvSpPr>
          <p:cNvPr id="215" name="Google Shape;215;g283158aef5f_1_7"/>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216" name="Google Shape;216;g283158aef5f_1_7"/>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4"/>
          <p:cNvSpPr txBox="1"/>
          <p:nvPr>
            <p:ph type="title"/>
          </p:nvPr>
        </p:nvSpPr>
        <p:spPr>
          <a:xfrm>
            <a:off x="0" y="1542060"/>
            <a:ext cx="9144000" cy="205416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4400"/>
              <a:buFont typeface="Arial"/>
              <a:buNone/>
            </a:pPr>
            <a:r>
              <a:rPr lang="en-US">
                <a:latin typeface="Calibri"/>
                <a:ea typeface="Calibri"/>
                <a:cs typeface="Calibri"/>
                <a:sym typeface="Calibri"/>
              </a:rPr>
              <a:t>Good Luck!!!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83158aef5f_0_39"/>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Workshop Questions Overview</a:t>
            </a:r>
            <a:endParaRPr sz="3000">
              <a:solidFill>
                <a:srgbClr val="434343"/>
              </a:solidFill>
              <a:latin typeface="Calibri"/>
              <a:ea typeface="Calibri"/>
              <a:cs typeface="Calibri"/>
              <a:sym typeface="Calibri"/>
            </a:endParaRPr>
          </a:p>
        </p:txBody>
      </p:sp>
      <p:sp>
        <p:nvSpPr>
          <p:cNvPr id="115" name="Google Shape;115;g283158aef5f_0_39"/>
          <p:cNvSpPr txBox="1"/>
          <p:nvPr>
            <p:ph idx="1" type="subTitle"/>
          </p:nvPr>
        </p:nvSpPr>
        <p:spPr>
          <a:xfrm>
            <a:off x="243450" y="1272400"/>
            <a:ext cx="8657100" cy="2504700"/>
          </a:xfrm>
          <a:prstGeom prst="rect">
            <a:avLst/>
          </a:prstGeom>
          <a:noFill/>
          <a:ln>
            <a:noFill/>
          </a:ln>
        </p:spPr>
        <p:txBody>
          <a:bodyPr anchorCtr="0" anchor="t" bIns="45700" lIns="91425" spcFirstLastPara="1" rIns="91425" wrap="square" tIns="45700">
            <a:normAutofit/>
          </a:bodyPr>
          <a:lstStyle/>
          <a:p>
            <a:pPr indent="-355600" lvl="0" marL="4572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When should you write about your identity in an application?</a:t>
            </a:r>
            <a:endParaRPr sz="2000">
              <a:solidFill>
                <a:srgbClr val="434343"/>
              </a:solidFill>
              <a:latin typeface="Calibri"/>
              <a:ea typeface="Calibri"/>
              <a:cs typeface="Calibri"/>
              <a:sym typeface="Calibri"/>
            </a:endParaRPr>
          </a:p>
          <a:p>
            <a:pPr indent="0" lvl="0" marL="457200" rtl="0" algn="l">
              <a:lnSpc>
                <a:spcPct val="115000"/>
              </a:lnSpc>
              <a:spcBef>
                <a:spcPts val="0"/>
              </a:spcBef>
              <a:spcAft>
                <a:spcPts val="0"/>
              </a:spcAft>
              <a:buNone/>
            </a:pPr>
            <a:r>
              <a:t/>
            </a:r>
            <a:endParaRPr sz="2000">
              <a:solidFill>
                <a:srgbClr val="434343"/>
              </a:solidFill>
              <a:latin typeface="Calibri"/>
              <a:ea typeface="Calibri"/>
              <a:cs typeface="Calibri"/>
              <a:sym typeface="Calibri"/>
            </a:endParaRPr>
          </a:p>
          <a:p>
            <a:pPr indent="-355600" lvl="0" marL="4572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How can you start to think about your identities?</a:t>
            </a:r>
            <a:endParaRPr sz="2000">
              <a:solidFill>
                <a:srgbClr val="434343"/>
              </a:solidFill>
              <a:latin typeface="Calibri"/>
              <a:ea typeface="Calibri"/>
              <a:cs typeface="Calibri"/>
              <a:sym typeface="Calibri"/>
            </a:endParaRPr>
          </a:p>
          <a:p>
            <a:pPr indent="0" lvl="0" marL="457200" rtl="0" algn="l">
              <a:lnSpc>
                <a:spcPct val="115000"/>
              </a:lnSpc>
              <a:spcBef>
                <a:spcPts val="0"/>
              </a:spcBef>
              <a:spcAft>
                <a:spcPts val="0"/>
              </a:spcAft>
              <a:buNone/>
            </a:pPr>
            <a:r>
              <a:t/>
            </a:r>
            <a:endParaRPr sz="2000">
              <a:solidFill>
                <a:srgbClr val="434343"/>
              </a:solidFill>
              <a:latin typeface="Calibri"/>
              <a:ea typeface="Calibri"/>
              <a:cs typeface="Calibri"/>
              <a:sym typeface="Calibri"/>
            </a:endParaRPr>
          </a:p>
          <a:p>
            <a:pPr indent="-355600" lvl="0" marL="4572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How can you write about your identities and experiences in a meaningful way to convey the message you want?</a:t>
            </a:r>
            <a:endParaRPr sz="2000">
              <a:solidFill>
                <a:srgbClr val="434343"/>
              </a:solidFill>
              <a:latin typeface="Calibri"/>
              <a:ea typeface="Calibri"/>
              <a:cs typeface="Calibri"/>
              <a:sym typeface="Calibri"/>
            </a:endParaRPr>
          </a:p>
        </p:txBody>
      </p:sp>
      <p:sp>
        <p:nvSpPr>
          <p:cNvPr id="116" name="Google Shape;116;g283158aef5f_0_39"/>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17" name="Google Shape;117;g283158aef5f_0_39"/>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83158aef5f_1_32"/>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When to Write About Your Identity</a:t>
            </a:r>
            <a:endParaRPr sz="3000">
              <a:solidFill>
                <a:srgbClr val="434343"/>
              </a:solidFill>
              <a:latin typeface="Calibri"/>
              <a:ea typeface="Calibri"/>
              <a:cs typeface="Calibri"/>
              <a:sym typeface="Calibri"/>
            </a:endParaRPr>
          </a:p>
        </p:txBody>
      </p:sp>
      <p:sp>
        <p:nvSpPr>
          <p:cNvPr id="123" name="Google Shape;123;g283158aef5f_1_32"/>
          <p:cNvSpPr txBox="1"/>
          <p:nvPr>
            <p:ph idx="1" type="subTitle"/>
          </p:nvPr>
        </p:nvSpPr>
        <p:spPr>
          <a:xfrm>
            <a:off x="243450" y="835600"/>
            <a:ext cx="8657100" cy="3325200"/>
          </a:xfrm>
          <a:prstGeom prst="rect">
            <a:avLst/>
          </a:prstGeom>
          <a:noFill/>
          <a:ln>
            <a:noFill/>
          </a:ln>
        </p:spPr>
        <p:txBody>
          <a:bodyPr anchorCtr="0" anchor="t" bIns="45700" lIns="91425" spcFirstLastPara="1" rIns="91425" wrap="square" tIns="45700">
            <a:normAutofit/>
          </a:bodyPr>
          <a:lstStyle/>
          <a:p>
            <a:pPr indent="-355600" lvl="0" marL="4572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Different applications call for a “DEI” statement or “Personal” Statement</a:t>
            </a:r>
            <a:endParaRPr sz="2000">
              <a:solidFill>
                <a:srgbClr val="434343"/>
              </a:solidFill>
              <a:latin typeface="Calibri"/>
              <a:ea typeface="Calibri"/>
              <a:cs typeface="Calibri"/>
              <a:sym typeface="Calibri"/>
            </a:endParaRPr>
          </a:p>
          <a:p>
            <a:pPr indent="-355600" lvl="1" marL="9144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NSFGRFP</a:t>
            </a:r>
            <a:endParaRPr sz="2000">
              <a:solidFill>
                <a:srgbClr val="434343"/>
              </a:solidFill>
              <a:latin typeface="Calibri"/>
              <a:ea typeface="Calibri"/>
              <a:cs typeface="Calibri"/>
              <a:sym typeface="Calibri"/>
            </a:endParaRPr>
          </a:p>
          <a:p>
            <a:pPr indent="-355600" lvl="2" marL="13716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Personal Statement, particularly “Broader Impacts” section</a:t>
            </a:r>
            <a:endParaRPr sz="2000">
              <a:solidFill>
                <a:srgbClr val="434343"/>
              </a:solidFill>
              <a:latin typeface="Calibri"/>
              <a:ea typeface="Calibri"/>
              <a:cs typeface="Calibri"/>
              <a:sym typeface="Calibri"/>
            </a:endParaRPr>
          </a:p>
          <a:p>
            <a:pPr indent="-355600" lvl="1" marL="914400" rtl="0" algn="l">
              <a:lnSpc>
                <a:spcPct val="115000"/>
              </a:lnSpc>
              <a:spcBef>
                <a:spcPts val="0"/>
              </a:spcBef>
              <a:spcAft>
                <a:spcPts val="0"/>
              </a:spcAft>
              <a:buClr>
                <a:srgbClr val="434343"/>
              </a:buClr>
              <a:buSzPts val="2000"/>
              <a:buFont typeface="Calibri"/>
              <a:buChar char="○"/>
            </a:pPr>
            <a:r>
              <a:rPr lang="en-US" sz="2000" u="sng">
                <a:solidFill>
                  <a:schemeClr val="hlink"/>
                </a:solidFill>
                <a:latin typeface="Calibri"/>
                <a:ea typeface="Calibri"/>
                <a:cs typeface="Calibri"/>
                <a:sym typeface="Calibri"/>
                <a:hlinkClick r:id="rId3"/>
              </a:rPr>
              <a:t>Grad School Applications</a:t>
            </a:r>
            <a:endParaRPr sz="2000">
              <a:solidFill>
                <a:srgbClr val="434343"/>
              </a:solidFill>
              <a:latin typeface="Calibri"/>
              <a:ea typeface="Calibri"/>
              <a:cs typeface="Calibri"/>
              <a:sym typeface="Calibri"/>
            </a:endParaRPr>
          </a:p>
          <a:p>
            <a:pPr indent="-355600" lvl="2" marL="13716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Personal Statement </a:t>
            </a:r>
            <a:endParaRPr sz="2000">
              <a:solidFill>
                <a:srgbClr val="434343"/>
              </a:solidFill>
              <a:latin typeface="Calibri"/>
              <a:ea typeface="Calibri"/>
              <a:cs typeface="Calibri"/>
              <a:sym typeface="Calibri"/>
            </a:endParaRPr>
          </a:p>
          <a:p>
            <a:pPr indent="-355600" lvl="2" marL="13716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DEI Statement </a:t>
            </a:r>
            <a:endParaRPr sz="2000">
              <a:solidFill>
                <a:srgbClr val="434343"/>
              </a:solidFill>
              <a:latin typeface="Calibri"/>
              <a:ea typeface="Calibri"/>
              <a:cs typeface="Calibri"/>
              <a:sym typeface="Calibri"/>
            </a:endParaRPr>
          </a:p>
          <a:p>
            <a:pPr indent="0" lvl="0" marL="0" rtl="0" algn="l">
              <a:lnSpc>
                <a:spcPct val="115000"/>
              </a:lnSpc>
              <a:spcBef>
                <a:spcPts val="0"/>
              </a:spcBef>
              <a:spcAft>
                <a:spcPts val="0"/>
              </a:spcAft>
              <a:buNone/>
            </a:pPr>
            <a:r>
              <a:t/>
            </a:r>
            <a:endParaRPr sz="2000">
              <a:solidFill>
                <a:srgbClr val="434343"/>
              </a:solidFill>
              <a:latin typeface="Calibri"/>
              <a:ea typeface="Calibri"/>
              <a:cs typeface="Calibri"/>
              <a:sym typeface="Calibri"/>
            </a:endParaRPr>
          </a:p>
          <a:p>
            <a:pPr indent="-355600" lvl="0" marL="457200" rtl="0" algn="l">
              <a:lnSpc>
                <a:spcPct val="115000"/>
              </a:lnSpc>
              <a:spcBef>
                <a:spcPts val="0"/>
              </a:spcBef>
              <a:spcAft>
                <a:spcPts val="0"/>
              </a:spcAft>
              <a:buClr>
                <a:srgbClr val="434343"/>
              </a:buClr>
              <a:buSzPts val="2000"/>
              <a:buFont typeface="Calibri"/>
              <a:buChar char="●"/>
            </a:pPr>
            <a:r>
              <a:rPr lang="en-US" sz="2000">
                <a:solidFill>
                  <a:srgbClr val="434343"/>
                </a:solidFill>
                <a:latin typeface="Calibri"/>
                <a:ea typeface="Calibri"/>
                <a:cs typeface="Calibri"/>
                <a:sym typeface="Calibri"/>
              </a:rPr>
              <a:t>Whether you know it or not, you are actually always communicating some part of your identity in your writing, whether implicitly or explicitly</a:t>
            </a:r>
            <a:endParaRPr sz="2000">
              <a:solidFill>
                <a:srgbClr val="434343"/>
              </a:solidFill>
              <a:latin typeface="Calibri"/>
              <a:ea typeface="Calibri"/>
              <a:cs typeface="Calibri"/>
              <a:sym typeface="Calibri"/>
            </a:endParaRPr>
          </a:p>
        </p:txBody>
      </p:sp>
      <p:sp>
        <p:nvSpPr>
          <p:cNvPr id="124" name="Google Shape;124;g283158aef5f_1_32"/>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25" name="Google Shape;125;g283158aef5f_1_32"/>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83158aef5f_0_15"/>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Identity Wheel Activity</a:t>
            </a:r>
            <a:endParaRPr sz="3000">
              <a:solidFill>
                <a:srgbClr val="434343"/>
              </a:solidFill>
              <a:latin typeface="Calibri"/>
              <a:ea typeface="Calibri"/>
              <a:cs typeface="Calibri"/>
              <a:sym typeface="Calibri"/>
            </a:endParaRPr>
          </a:p>
        </p:txBody>
      </p:sp>
      <p:sp>
        <p:nvSpPr>
          <p:cNvPr id="131" name="Google Shape;131;g283158aef5f_0_15"/>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32" name="Google Shape;132;g283158aef5f_0_15"/>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
        <p:nvSpPr>
          <p:cNvPr id="133" name="Google Shape;133;g283158aef5f_0_15"/>
          <p:cNvSpPr txBox="1"/>
          <p:nvPr>
            <p:ph idx="1" type="subTitle"/>
          </p:nvPr>
        </p:nvSpPr>
        <p:spPr>
          <a:xfrm>
            <a:off x="4007750" y="921288"/>
            <a:ext cx="4892400" cy="3516000"/>
          </a:xfrm>
          <a:prstGeom prst="rect">
            <a:avLst/>
          </a:prstGeom>
          <a:noFill/>
          <a:ln>
            <a:noFill/>
          </a:ln>
        </p:spPr>
        <p:txBody>
          <a:bodyPr anchorCtr="0" anchor="t" bIns="45700" lIns="91425" spcFirstLastPara="1" rIns="91425" wrap="square" tIns="45700">
            <a:normAutofit/>
          </a:bodyPr>
          <a:lstStyle/>
          <a:p>
            <a:pPr indent="-342900" lvl="0" marL="457200" rtl="0" algn="l">
              <a:lnSpc>
                <a:spcPct val="115000"/>
              </a:lnSpc>
              <a:spcBef>
                <a:spcPts val="0"/>
              </a:spcBef>
              <a:spcAft>
                <a:spcPts val="0"/>
              </a:spcAft>
              <a:buClr>
                <a:srgbClr val="434343"/>
              </a:buClr>
              <a:buSzPts val="1800"/>
              <a:buChar char="●"/>
            </a:pPr>
            <a:r>
              <a:rPr lang="en-US" sz="1800">
                <a:solidFill>
                  <a:srgbClr val="434343"/>
                </a:solidFill>
              </a:rPr>
              <a:t>Fill out the wheel to the best of your ability (both blank spaces and answering the questions)</a:t>
            </a:r>
            <a:endParaRPr sz="1800">
              <a:solidFill>
                <a:srgbClr val="434343"/>
              </a:solidFill>
            </a:endParaRPr>
          </a:p>
          <a:p>
            <a:pPr indent="0" lvl="0" marL="457200" rtl="0" algn="l">
              <a:lnSpc>
                <a:spcPct val="115000"/>
              </a:lnSpc>
              <a:spcBef>
                <a:spcPts val="1200"/>
              </a:spcBef>
              <a:spcAft>
                <a:spcPts val="0"/>
              </a:spcAft>
              <a:buNone/>
            </a:pPr>
            <a:r>
              <a:t/>
            </a:r>
            <a:endParaRPr sz="1800">
              <a:solidFill>
                <a:srgbClr val="434343"/>
              </a:solidFill>
            </a:endParaRPr>
          </a:p>
          <a:p>
            <a:pPr indent="-342900" lvl="0" marL="457200" rtl="0" algn="l">
              <a:lnSpc>
                <a:spcPct val="115000"/>
              </a:lnSpc>
              <a:spcBef>
                <a:spcPts val="1200"/>
              </a:spcBef>
              <a:spcAft>
                <a:spcPts val="0"/>
              </a:spcAft>
              <a:buClr>
                <a:srgbClr val="434343"/>
              </a:buClr>
              <a:buSzPts val="1800"/>
              <a:buChar char="●"/>
            </a:pPr>
            <a:r>
              <a:rPr lang="en-US" sz="1800">
                <a:solidFill>
                  <a:srgbClr val="434343"/>
                </a:solidFill>
              </a:rPr>
              <a:t>Think about how holding that identity/those identities impacted how you interact with the world, especially with other people &amp; chemistry  → write down some of these thoughts</a:t>
            </a:r>
            <a:endParaRPr sz="1800">
              <a:solidFill>
                <a:srgbClr val="434343"/>
              </a:solidFill>
              <a:latin typeface="Source Sans Pro"/>
              <a:ea typeface="Source Sans Pro"/>
              <a:cs typeface="Source Sans Pro"/>
              <a:sym typeface="Source Sans Pro"/>
            </a:endParaRPr>
          </a:p>
        </p:txBody>
      </p:sp>
      <p:pic>
        <p:nvPicPr>
          <p:cNvPr id="134" name="Google Shape;134;g283158aef5f_0_15"/>
          <p:cNvPicPr preferRelativeResize="0"/>
          <p:nvPr/>
        </p:nvPicPr>
        <p:blipFill>
          <a:blip r:embed="rId3">
            <a:alphaModFix/>
          </a:blip>
          <a:stretch>
            <a:fillRect/>
          </a:stretch>
        </p:blipFill>
        <p:spPr>
          <a:xfrm>
            <a:off x="185825" y="755925"/>
            <a:ext cx="3406950" cy="36316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83158aef5f_1_14"/>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Identity Wheel Activity Example (Informal)</a:t>
            </a:r>
            <a:endParaRPr sz="3000">
              <a:solidFill>
                <a:srgbClr val="434343"/>
              </a:solidFill>
              <a:latin typeface="Calibri"/>
              <a:ea typeface="Calibri"/>
              <a:cs typeface="Calibri"/>
              <a:sym typeface="Calibri"/>
            </a:endParaRPr>
          </a:p>
        </p:txBody>
      </p:sp>
      <p:sp>
        <p:nvSpPr>
          <p:cNvPr id="140" name="Google Shape;140;g283158aef5f_1_14"/>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41" name="Google Shape;141;g283158aef5f_1_14"/>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
        <p:nvSpPr>
          <p:cNvPr id="142" name="Google Shape;142;g283158aef5f_1_14"/>
          <p:cNvSpPr txBox="1"/>
          <p:nvPr>
            <p:ph idx="1" type="subTitle"/>
          </p:nvPr>
        </p:nvSpPr>
        <p:spPr>
          <a:xfrm>
            <a:off x="4007750" y="921288"/>
            <a:ext cx="4892400" cy="3516000"/>
          </a:xfrm>
          <a:prstGeom prst="rect">
            <a:avLst/>
          </a:prstGeom>
          <a:noFill/>
          <a:ln>
            <a:noFill/>
          </a:ln>
        </p:spPr>
        <p:txBody>
          <a:bodyPr anchorCtr="0" anchor="t" bIns="45700" lIns="91425" spcFirstLastPara="1" rIns="91425" wrap="square" tIns="45700">
            <a:normAutofit/>
          </a:bodyPr>
          <a:lstStyle/>
          <a:p>
            <a:pPr indent="0" lvl="0" marL="457200" rtl="0" algn="l">
              <a:lnSpc>
                <a:spcPct val="115000"/>
              </a:lnSpc>
              <a:spcBef>
                <a:spcPts val="0"/>
              </a:spcBef>
              <a:spcAft>
                <a:spcPts val="1200"/>
              </a:spcAft>
              <a:buNone/>
            </a:pPr>
            <a:r>
              <a:rPr lang="en-US" sz="1800">
                <a:solidFill>
                  <a:srgbClr val="434343"/>
                </a:solidFill>
                <a:latin typeface="Calibri"/>
                <a:ea typeface="Calibri"/>
                <a:cs typeface="Calibri"/>
                <a:sym typeface="Calibri"/>
              </a:rPr>
              <a:t>I (Clover) am Romanian. My parents immigrated to the US from Romania before I was born, but my first </a:t>
            </a:r>
            <a:r>
              <a:rPr lang="en-US" sz="1800">
                <a:solidFill>
                  <a:srgbClr val="434343"/>
                </a:solidFill>
                <a:latin typeface="Calibri"/>
                <a:ea typeface="Calibri"/>
                <a:cs typeface="Calibri"/>
                <a:sym typeface="Calibri"/>
              </a:rPr>
              <a:t>language</a:t>
            </a:r>
            <a:r>
              <a:rPr lang="en-US" sz="1800">
                <a:solidFill>
                  <a:srgbClr val="434343"/>
                </a:solidFill>
                <a:latin typeface="Calibri"/>
                <a:ea typeface="Calibri"/>
                <a:cs typeface="Calibri"/>
                <a:sym typeface="Calibri"/>
              </a:rPr>
              <a:t> was Romanian, and my parents still speak it. My  mom sometimes has trouble with English and I have had to explain things in a different way, or try to come up with different words to express the same thing. I think that’s part of why I like to and am good at explaining concepts in chemistry in different ways.</a:t>
            </a:r>
            <a:endParaRPr sz="1800">
              <a:solidFill>
                <a:srgbClr val="434343"/>
              </a:solidFill>
              <a:latin typeface="Calibri"/>
              <a:ea typeface="Calibri"/>
              <a:cs typeface="Calibri"/>
              <a:sym typeface="Calibri"/>
            </a:endParaRPr>
          </a:p>
        </p:txBody>
      </p:sp>
      <p:pic>
        <p:nvPicPr>
          <p:cNvPr id="143" name="Google Shape;143;g283158aef5f_1_14"/>
          <p:cNvPicPr preferRelativeResize="0"/>
          <p:nvPr/>
        </p:nvPicPr>
        <p:blipFill>
          <a:blip r:embed="rId3">
            <a:alphaModFix/>
          </a:blip>
          <a:stretch>
            <a:fillRect/>
          </a:stretch>
        </p:blipFill>
        <p:spPr>
          <a:xfrm>
            <a:off x="185825" y="755925"/>
            <a:ext cx="3406950" cy="3631649"/>
          </a:xfrm>
          <a:prstGeom prst="rect">
            <a:avLst/>
          </a:prstGeom>
          <a:noFill/>
          <a:ln>
            <a:noFill/>
          </a:ln>
        </p:spPr>
      </p:pic>
      <p:pic>
        <p:nvPicPr>
          <p:cNvPr id="144" name="Google Shape;144;g283158aef5f_1_14"/>
          <p:cNvPicPr preferRelativeResize="0"/>
          <p:nvPr/>
        </p:nvPicPr>
        <p:blipFill>
          <a:blip r:embed="rId4">
            <a:alphaModFix/>
          </a:blip>
          <a:stretch>
            <a:fillRect/>
          </a:stretch>
        </p:blipFill>
        <p:spPr>
          <a:xfrm>
            <a:off x="1760350" y="3658325"/>
            <a:ext cx="637950" cy="425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283158aef5f_0_31"/>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Identity &amp; Impact Reflection Questions</a:t>
            </a:r>
            <a:endParaRPr sz="3000">
              <a:solidFill>
                <a:srgbClr val="434343"/>
              </a:solidFill>
              <a:latin typeface="Calibri"/>
              <a:ea typeface="Calibri"/>
              <a:cs typeface="Calibri"/>
              <a:sym typeface="Calibri"/>
            </a:endParaRPr>
          </a:p>
        </p:txBody>
      </p:sp>
      <p:sp>
        <p:nvSpPr>
          <p:cNvPr id="150" name="Google Shape;150;g283158aef5f_0_31"/>
          <p:cNvSpPr txBox="1"/>
          <p:nvPr>
            <p:ph idx="1" type="subTitle"/>
          </p:nvPr>
        </p:nvSpPr>
        <p:spPr>
          <a:xfrm>
            <a:off x="229325" y="2051176"/>
            <a:ext cx="8594400" cy="2300400"/>
          </a:xfrm>
          <a:prstGeom prst="rect">
            <a:avLst/>
          </a:prstGeom>
          <a:noFill/>
          <a:ln>
            <a:noFill/>
          </a:ln>
        </p:spPr>
        <p:txBody>
          <a:bodyPr anchorCtr="0" anchor="t" bIns="45700" lIns="91425" spcFirstLastPara="1" rIns="91425" wrap="square" tIns="45700">
            <a:normAutofit lnSpcReduction="20000"/>
          </a:bodyPr>
          <a:lstStyle/>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In what ways will </a:t>
            </a:r>
            <a:r>
              <a:rPr i="1" lang="en-US" sz="2400">
                <a:solidFill>
                  <a:srgbClr val="434343"/>
                </a:solidFill>
                <a:latin typeface="Calibri"/>
                <a:ea typeface="Calibri"/>
                <a:cs typeface="Calibri"/>
                <a:sym typeface="Calibri"/>
              </a:rPr>
              <a:t>your</a:t>
            </a:r>
            <a:r>
              <a:rPr lang="en-US" sz="2400">
                <a:solidFill>
                  <a:srgbClr val="434343"/>
                </a:solidFill>
                <a:latin typeface="Calibri"/>
                <a:ea typeface="Calibri"/>
                <a:cs typeface="Calibri"/>
                <a:sym typeface="Calibri"/>
              </a:rPr>
              <a:t> scientific work positively impact the field (or the world) </a:t>
            </a:r>
            <a:r>
              <a:rPr lang="en-US" sz="2400">
                <a:solidFill>
                  <a:srgbClr val="434343"/>
                </a:solidFill>
                <a:latin typeface="Calibri"/>
                <a:ea typeface="Calibri"/>
                <a:cs typeface="Calibri"/>
                <a:sym typeface="Calibri"/>
              </a:rPr>
              <a:t>with respect to diversity, inclusion, and social justice?</a:t>
            </a:r>
            <a:endParaRPr sz="2400">
              <a:solidFill>
                <a:srgbClr val="434343"/>
              </a:solidFill>
              <a:latin typeface="Calibri"/>
              <a:ea typeface="Calibri"/>
              <a:cs typeface="Calibri"/>
              <a:sym typeface="Calibri"/>
            </a:endParaRPr>
          </a:p>
          <a:p>
            <a:pPr indent="-381000" lvl="1" marL="9144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Impact on climate? Access to food or energy? Clean water? Most of these have implications on broader equity–you just have to make the connection explicit.</a:t>
            </a:r>
            <a:endParaRPr sz="2400">
              <a:solidFill>
                <a:srgbClr val="434343"/>
              </a:solidFill>
              <a:latin typeface="Calibri"/>
              <a:ea typeface="Calibri"/>
              <a:cs typeface="Calibri"/>
              <a:sym typeface="Calibri"/>
            </a:endParaRPr>
          </a:p>
          <a:p>
            <a:pPr indent="0" lvl="0" marL="0" rtl="0" algn="l">
              <a:spcBef>
                <a:spcPts val="0"/>
              </a:spcBef>
              <a:spcAft>
                <a:spcPts val="0"/>
              </a:spcAft>
              <a:buNone/>
            </a:pPr>
            <a:r>
              <a:t/>
            </a:r>
            <a:endParaRPr sz="2400">
              <a:solidFill>
                <a:srgbClr val="434343"/>
              </a:solidFill>
              <a:latin typeface="Calibri"/>
              <a:ea typeface="Calibri"/>
              <a:cs typeface="Calibri"/>
              <a:sym typeface="Calibri"/>
            </a:endParaRPr>
          </a:p>
        </p:txBody>
      </p:sp>
      <p:sp>
        <p:nvSpPr>
          <p:cNvPr id="151" name="Google Shape;151;g283158aef5f_0_31"/>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52" name="Google Shape;152;g283158aef5f_0_31"/>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
        <p:nvSpPr>
          <p:cNvPr id="153" name="Google Shape;153;g283158aef5f_0_31"/>
          <p:cNvSpPr txBox="1"/>
          <p:nvPr>
            <p:ph idx="1" type="subTitle"/>
          </p:nvPr>
        </p:nvSpPr>
        <p:spPr>
          <a:xfrm>
            <a:off x="158450" y="807175"/>
            <a:ext cx="8594400" cy="1314600"/>
          </a:xfrm>
          <a:prstGeom prst="rect">
            <a:avLst/>
          </a:prstGeom>
          <a:noFill/>
          <a:ln>
            <a:noFill/>
          </a:ln>
        </p:spPr>
        <p:txBody>
          <a:bodyPr anchorCtr="0" anchor="t" bIns="45700" lIns="91425" spcFirstLastPara="1" rIns="91425" wrap="square" tIns="45700">
            <a:normAutofit/>
          </a:bodyPr>
          <a:lstStyle/>
          <a:p>
            <a:pPr indent="-381000" lvl="0" marL="457200" rtl="0" algn="l">
              <a:spcBef>
                <a:spcPts val="0"/>
              </a:spcBef>
              <a:spcAft>
                <a:spcPts val="0"/>
              </a:spcAft>
              <a:buClr>
                <a:srgbClr val="434343"/>
              </a:buClr>
              <a:buSzPts val="2400"/>
              <a:buFont typeface="Calibri"/>
              <a:buChar char="●"/>
            </a:pPr>
            <a:r>
              <a:rPr lang="en-US" sz="2400">
                <a:solidFill>
                  <a:srgbClr val="434343"/>
                </a:solidFill>
                <a:latin typeface="Calibri"/>
                <a:ea typeface="Calibri"/>
                <a:cs typeface="Calibri"/>
                <a:sym typeface="Calibri"/>
              </a:rPr>
              <a:t>How does science impact social change? </a:t>
            </a:r>
            <a:endParaRPr sz="2400">
              <a:solidFill>
                <a:srgbClr val="434343"/>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88c36b3894_0_11"/>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960"/>
              <a:buFont typeface="Arial"/>
              <a:buNone/>
            </a:pPr>
            <a:r>
              <a:rPr lang="en-US" sz="2600">
                <a:solidFill>
                  <a:srgbClr val="434343"/>
                </a:solidFill>
                <a:latin typeface="Calibri"/>
                <a:ea typeface="Calibri"/>
                <a:cs typeface="Calibri"/>
                <a:sym typeface="Calibri"/>
              </a:rPr>
              <a:t>How do we make our personal statements genuine and stand out?</a:t>
            </a:r>
            <a:endParaRPr sz="2600">
              <a:solidFill>
                <a:srgbClr val="434343"/>
              </a:solidFill>
              <a:latin typeface="Calibri"/>
              <a:ea typeface="Calibri"/>
              <a:cs typeface="Calibri"/>
              <a:sym typeface="Calibri"/>
            </a:endParaRPr>
          </a:p>
        </p:txBody>
      </p:sp>
      <p:sp>
        <p:nvSpPr>
          <p:cNvPr id="159" name="Google Shape;159;g288c36b3894_0_11"/>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60" name="Google Shape;160;g288c36b3894_0_11"/>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
        <p:nvSpPr>
          <p:cNvPr id="161" name="Google Shape;161;g288c36b3894_0_11"/>
          <p:cNvSpPr txBox="1"/>
          <p:nvPr/>
        </p:nvSpPr>
        <p:spPr>
          <a:xfrm>
            <a:off x="338525" y="1113875"/>
            <a:ext cx="8157600" cy="2708400"/>
          </a:xfrm>
          <a:prstGeom prst="rect">
            <a:avLst/>
          </a:prstGeom>
          <a:noFill/>
          <a:ln>
            <a:noFill/>
          </a:ln>
        </p:spPr>
        <p:txBody>
          <a:bodyPr anchorCtr="0" anchor="t" bIns="91425" lIns="91425" spcFirstLastPara="1" rIns="91425" wrap="square" tIns="91425">
            <a:noAutofit/>
          </a:bodyPr>
          <a:lstStyle/>
          <a:p>
            <a:pPr indent="-349250" lvl="0" marL="457200" rtl="0" algn="l">
              <a:spcBef>
                <a:spcPts val="0"/>
              </a:spcBef>
              <a:spcAft>
                <a:spcPts val="0"/>
              </a:spcAft>
              <a:buClr>
                <a:srgbClr val="434343"/>
              </a:buClr>
              <a:buSzPts val="1900"/>
              <a:buFont typeface="Calibri"/>
              <a:buChar char="●"/>
            </a:pPr>
            <a:r>
              <a:rPr lang="en-US" sz="1900">
                <a:solidFill>
                  <a:srgbClr val="434343"/>
                </a:solidFill>
                <a:latin typeface="Calibri"/>
                <a:ea typeface="Calibri"/>
                <a:cs typeface="Calibri"/>
                <a:sym typeface="Calibri"/>
              </a:rPr>
              <a:t>Be specific and detailed with any examples you write about</a:t>
            </a:r>
            <a:endParaRPr sz="1900">
              <a:solidFill>
                <a:srgbClr val="434343"/>
              </a:solidFill>
              <a:latin typeface="Calibri"/>
              <a:ea typeface="Calibri"/>
              <a:cs typeface="Calibri"/>
              <a:sym typeface="Calibri"/>
            </a:endParaRPr>
          </a:p>
          <a:p>
            <a:pPr indent="0" lvl="0" marL="457200" rtl="0" algn="l">
              <a:spcBef>
                <a:spcPts val="0"/>
              </a:spcBef>
              <a:spcAft>
                <a:spcPts val="0"/>
              </a:spcAft>
              <a:buNone/>
            </a:pPr>
            <a:r>
              <a:t/>
            </a:r>
            <a:endParaRPr sz="1900">
              <a:solidFill>
                <a:srgbClr val="434343"/>
              </a:solidFill>
              <a:latin typeface="Calibri"/>
              <a:ea typeface="Calibri"/>
              <a:cs typeface="Calibri"/>
              <a:sym typeface="Calibri"/>
            </a:endParaRPr>
          </a:p>
          <a:p>
            <a:pPr indent="-349250" lvl="0" marL="457200" rtl="0" algn="l">
              <a:spcBef>
                <a:spcPts val="0"/>
              </a:spcBef>
              <a:spcAft>
                <a:spcPts val="0"/>
              </a:spcAft>
              <a:buClr>
                <a:srgbClr val="434343"/>
              </a:buClr>
              <a:buSzPts val="1900"/>
              <a:buFont typeface="Calibri"/>
              <a:buChar char="●"/>
            </a:pPr>
            <a:r>
              <a:rPr lang="en-US" sz="1900">
                <a:solidFill>
                  <a:srgbClr val="434343"/>
                </a:solidFill>
                <a:latin typeface="Calibri"/>
                <a:ea typeface="Calibri"/>
                <a:cs typeface="Calibri"/>
                <a:sym typeface="Calibri"/>
              </a:rPr>
              <a:t>Include initiatives or events that you helped create or run </a:t>
            </a:r>
            <a:endParaRPr sz="1900">
              <a:solidFill>
                <a:srgbClr val="434343"/>
              </a:solidFill>
              <a:latin typeface="Calibri"/>
              <a:ea typeface="Calibri"/>
              <a:cs typeface="Calibri"/>
              <a:sym typeface="Calibri"/>
            </a:endParaRPr>
          </a:p>
          <a:p>
            <a:pPr indent="0" lvl="0" marL="457200" rtl="0" algn="l">
              <a:spcBef>
                <a:spcPts val="0"/>
              </a:spcBef>
              <a:spcAft>
                <a:spcPts val="0"/>
              </a:spcAft>
              <a:buNone/>
            </a:pPr>
            <a:r>
              <a:t/>
            </a:r>
            <a:endParaRPr sz="1900">
              <a:solidFill>
                <a:srgbClr val="434343"/>
              </a:solidFill>
              <a:latin typeface="Calibri"/>
              <a:ea typeface="Calibri"/>
              <a:cs typeface="Calibri"/>
              <a:sym typeface="Calibri"/>
            </a:endParaRPr>
          </a:p>
          <a:p>
            <a:pPr indent="-349250" lvl="0" marL="457200" rtl="0" algn="l">
              <a:spcBef>
                <a:spcPts val="0"/>
              </a:spcBef>
              <a:spcAft>
                <a:spcPts val="0"/>
              </a:spcAft>
              <a:buClr>
                <a:srgbClr val="434343"/>
              </a:buClr>
              <a:buSzPts val="1900"/>
              <a:buFont typeface="Calibri"/>
              <a:buChar char="●"/>
            </a:pPr>
            <a:r>
              <a:rPr lang="en-US" sz="1900">
                <a:solidFill>
                  <a:srgbClr val="434343"/>
                </a:solidFill>
                <a:latin typeface="Calibri"/>
                <a:ea typeface="Calibri"/>
                <a:cs typeface="Calibri"/>
                <a:sym typeface="Calibri"/>
              </a:rPr>
              <a:t>Don’t try to overdo it; only include the parts of your identity/the experiences that mean the most to you or have truly impacted how you carry yourself</a:t>
            </a:r>
            <a:endParaRPr sz="1900">
              <a:solidFill>
                <a:srgbClr val="434343"/>
              </a:solidFill>
              <a:latin typeface="Calibri"/>
              <a:ea typeface="Calibri"/>
              <a:cs typeface="Calibri"/>
              <a:sym typeface="Calibri"/>
            </a:endParaRPr>
          </a:p>
          <a:p>
            <a:pPr indent="0" lvl="0" marL="457200" rtl="0" algn="l">
              <a:spcBef>
                <a:spcPts val="0"/>
              </a:spcBef>
              <a:spcAft>
                <a:spcPts val="0"/>
              </a:spcAft>
              <a:buNone/>
            </a:pPr>
            <a:r>
              <a:t/>
            </a:r>
            <a:endParaRPr sz="1900">
              <a:solidFill>
                <a:srgbClr val="434343"/>
              </a:solidFill>
              <a:latin typeface="Calibri"/>
              <a:ea typeface="Calibri"/>
              <a:cs typeface="Calibri"/>
              <a:sym typeface="Calibri"/>
            </a:endParaRPr>
          </a:p>
          <a:p>
            <a:pPr indent="0" lvl="0" marL="0" rtl="0" algn="l">
              <a:spcBef>
                <a:spcPts val="0"/>
              </a:spcBef>
              <a:spcAft>
                <a:spcPts val="0"/>
              </a:spcAft>
              <a:buNone/>
            </a:pPr>
            <a:r>
              <a:t/>
            </a:r>
            <a:endParaRPr sz="1900">
              <a:solidFill>
                <a:srgbClr val="434343"/>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88c36b3894_0_0"/>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Anonymous Excerpt Highlights</a:t>
            </a:r>
            <a:endParaRPr sz="3000">
              <a:solidFill>
                <a:srgbClr val="434343"/>
              </a:solidFill>
              <a:latin typeface="Calibri"/>
              <a:ea typeface="Calibri"/>
              <a:cs typeface="Calibri"/>
              <a:sym typeface="Calibri"/>
            </a:endParaRPr>
          </a:p>
        </p:txBody>
      </p:sp>
      <p:sp>
        <p:nvSpPr>
          <p:cNvPr id="167" name="Google Shape;167;g288c36b3894_0_0"/>
          <p:cNvSpPr txBox="1"/>
          <p:nvPr>
            <p:ph idx="1" type="subTitle"/>
          </p:nvPr>
        </p:nvSpPr>
        <p:spPr>
          <a:xfrm>
            <a:off x="172200" y="589950"/>
            <a:ext cx="5929800" cy="35982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None/>
            </a:pPr>
            <a:r>
              <a:rPr lang="en-US" sz="1250">
                <a:solidFill>
                  <a:srgbClr val="434343"/>
                </a:solidFill>
                <a:highlight>
                  <a:schemeClr val="lt1"/>
                </a:highlight>
                <a:latin typeface="Roboto"/>
                <a:ea typeface="Roboto"/>
                <a:cs typeface="Roboto"/>
                <a:sym typeface="Roboto"/>
              </a:rPr>
              <a:t>… This past September, I was appointed to serve a year-term on the CMNS (College of Mathematics and Natural Sciences) Diversity &amp; Inclusion Advisory Council as one of four undergraduate student members. </a:t>
            </a:r>
            <a:r>
              <a:rPr lang="en-US" sz="1250">
                <a:solidFill>
                  <a:srgbClr val="434343"/>
                </a:solidFill>
                <a:highlight>
                  <a:srgbClr val="FFFF00"/>
                </a:highlight>
                <a:latin typeface="Roboto"/>
                <a:ea typeface="Roboto"/>
                <a:cs typeface="Roboto"/>
                <a:sym typeface="Roboto"/>
              </a:rPr>
              <a:t>As a member of the council, I participate in biweekly meetings where I am able to voice student ideas and listen to other council members, which include graduate students, staff, professors, and department chairs. We recently discussed concerns encompassing equity and inclusion for various genders, races, and disabilities. In particular, we would like to administer campus climate assessments, improve diversity in recruitment, and plan activities that foster a more inclusive STEM community.</a:t>
            </a:r>
            <a:r>
              <a:rPr lang="en-US" sz="1250">
                <a:solidFill>
                  <a:srgbClr val="434343"/>
                </a:solidFill>
                <a:highlight>
                  <a:schemeClr val="lt1"/>
                </a:highlight>
                <a:latin typeface="Roboto"/>
                <a:ea typeface="Roboto"/>
                <a:cs typeface="Roboto"/>
                <a:sym typeface="Roboto"/>
              </a:rPr>
              <a:t> Along with being a woman in STEM, I am a </a:t>
            </a:r>
            <a:r>
              <a:rPr lang="en-US" sz="1250">
                <a:solidFill>
                  <a:srgbClr val="434343"/>
                </a:solidFill>
                <a:highlight>
                  <a:srgbClr val="FCE5CD"/>
                </a:highlight>
                <a:latin typeface="Roboto"/>
                <a:ea typeface="Roboto"/>
                <a:cs typeface="Roboto"/>
                <a:sym typeface="Roboto"/>
              </a:rPr>
              <a:t>second-generation Korean-American</a:t>
            </a:r>
            <a:r>
              <a:rPr lang="en-US" sz="1250">
                <a:solidFill>
                  <a:srgbClr val="434343"/>
                </a:solidFill>
                <a:highlight>
                  <a:schemeClr val="lt1"/>
                </a:highlight>
                <a:latin typeface="Roboto"/>
                <a:ea typeface="Roboto"/>
                <a:cs typeface="Roboto"/>
                <a:sym typeface="Roboto"/>
              </a:rPr>
              <a:t> and a </a:t>
            </a:r>
            <a:r>
              <a:rPr lang="en-US" sz="1250">
                <a:solidFill>
                  <a:srgbClr val="434343"/>
                </a:solidFill>
                <a:highlight>
                  <a:srgbClr val="FCE5CD"/>
                </a:highlight>
                <a:latin typeface="Roboto"/>
                <a:ea typeface="Roboto"/>
                <a:cs typeface="Roboto"/>
                <a:sym typeface="Roboto"/>
              </a:rPr>
              <a:t>first generation college student</a:t>
            </a:r>
            <a:r>
              <a:rPr lang="en-US" sz="1250">
                <a:solidFill>
                  <a:srgbClr val="434343"/>
                </a:solidFill>
                <a:highlight>
                  <a:schemeClr val="lt1"/>
                </a:highlight>
                <a:latin typeface="Roboto"/>
                <a:ea typeface="Roboto"/>
                <a:cs typeface="Roboto"/>
                <a:sym typeface="Roboto"/>
              </a:rPr>
              <a:t>. As a young child, when I was struggling with homework, my parents could not directly help me due to language and educational barriers. Instead, </a:t>
            </a:r>
            <a:r>
              <a:rPr lang="en-US" sz="1250">
                <a:solidFill>
                  <a:srgbClr val="434343"/>
                </a:solidFill>
                <a:highlight>
                  <a:srgbClr val="FCE5CD"/>
                </a:highlight>
                <a:latin typeface="Roboto"/>
                <a:ea typeface="Roboto"/>
                <a:cs typeface="Roboto"/>
                <a:sym typeface="Roboto"/>
              </a:rPr>
              <a:t>my mother instilled in me a much more valuable trait—that I had to speak up for myself, get help when I need it. This is why I take initiative to ask questions to teachers. Even now, not only am I proactive, I also ask questions on behalf of others. Currently, I enjoy answering students’ questions through my teaching and mentoring experiences. </a:t>
            </a:r>
            <a:r>
              <a:rPr lang="en-US" sz="1250">
                <a:solidFill>
                  <a:srgbClr val="434343"/>
                </a:solidFill>
                <a:highlight>
                  <a:schemeClr val="lt1"/>
                </a:highlight>
                <a:latin typeface="Roboto"/>
                <a:ea typeface="Roboto"/>
                <a:cs typeface="Roboto"/>
                <a:sym typeface="Roboto"/>
              </a:rPr>
              <a:t>However, pursuing these interests would not have been possible without support from financial grants. Financial stresses create a burden on my education, so I am appreciative of all the scholarship donors who have helped fund my education including my teaching and research opportunities. Being a first-generation college student and from a working class background has opened my eyes, a reminder that I am fortunate to have these opportunities, and wish to share them with others—to promote frugal science and impart this passion for STEM in disadvantaged communities.</a:t>
            </a:r>
            <a:endParaRPr sz="2600">
              <a:solidFill>
                <a:srgbClr val="434343"/>
              </a:solidFill>
              <a:highlight>
                <a:schemeClr val="lt1"/>
              </a:highlight>
              <a:latin typeface="Calibri"/>
              <a:ea typeface="Calibri"/>
              <a:cs typeface="Calibri"/>
              <a:sym typeface="Calibri"/>
            </a:endParaRPr>
          </a:p>
          <a:p>
            <a:pPr indent="0" lvl="0" marL="0" rtl="0" algn="l">
              <a:lnSpc>
                <a:spcPct val="80000"/>
              </a:lnSpc>
              <a:spcBef>
                <a:spcPts val="0"/>
              </a:spcBef>
              <a:spcAft>
                <a:spcPts val="0"/>
              </a:spcAft>
              <a:buNone/>
            </a:pPr>
            <a:r>
              <a:t/>
            </a:r>
            <a:endParaRPr sz="2400">
              <a:solidFill>
                <a:srgbClr val="434343"/>
              </a:solidFill>
              <a:latin typeface="Calibri"/>
              <a:ea typeface="Calibri"/>
              <a:cs typeface="Calibri"/>
              <a:sym typeface="Calibri"/>
            </a:endParaRPr>
          </a:p>
        </p:txBody>
      </p:sp>
      <p:sp>
        <p:nvSpPr>
          <p:cNvPr id="168" name="Google Shape;168;g288c36b3894_0_0"/>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69" name="Google Shape;169;g288c36b3894_0_0"/>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
        <p:nvSpPr>
          <p:cNvPr id="170" name="Google Shape;170;g288c36b3894_0_0"/>
          <p:cNvSpPr txBox="1"/>
          <p:nvPr/>
        </p:nvSpPr>
        <p:spPr>
          <a:xfrm>
            <a:off x="6156600" y="1234025"/>
            <a:ext cx="2926800" cy="8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rgbClr val="434343"/>
                </a:solidFill>
                <a:highlight>
                  <a:srgbClr val="FFFF00"/>
                </a:highlight>
              </a:rPr>
              <a:t>Give concrete examples of the kind of DEI work you do/have done</a:t>
            </a:r>
            <a:endParaRPr>
              <a:solidFill>
                <a:srgbClr val="434343"/>
              </a:solidFill>
              <a:highlight>
                <a:srgbClr val="FFFF00"/>
              </a:highlight>
            </a:endParaRPr>
          </a:p>
        </p:txBody>
      </p:sp>
      <p:sp>
        <p:nvSpPr>
          <p:cNvPr id="171" name="Google Shape;171;g288c36b3894_0_0"/>
          <p:cNvSpPr txBox="1"/>
          <p:nvPr/>
        </p:nvSpPr>
        <p:spPr>
          <a:xfrm>
            <a:off x="6102000" y="2402000"/>
            <a:ext cx="2926800" cy="173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rgbClr val="434343"/>
                </a:solidFill>
                <a:highlight>
                  <a:srgbClr val="FCE5CD"/>
                </a:highlight>
              </a:rPr>
              <a:t>Include your identity, but more importantly, include how your experience with that identity has shaped the way you approach life and/or STEM specifically → this is what makes it a </a:t>
            </a:r>
            <a:r>
              <a:rPr b="1" lang="en-US">
                <a:solidFill>
                  <a:srgbClr val="434343"/>
                </a:solidFill>
                <a:highlight>
                  <a:srgbClr val="FCE5CD"/>
                </a:highlight>
              </a:rPr>
              <a:t>personal</a:t>
            </a:r>
            <a:r>
              <a:rPr lang="en-US">
                <a:solidFill>
                  <a:srgbClr val="434343"/>
                </a:solidFill>
                <a:highlight>
                  <a:srgbClr val="FCE5CD"/>
                </a:highlight>
              </a:rPr>
              <a:t> statement</a:t>
            </a:r>
            <a:endParaRPr>
              <a:solidFill>
                <a:srgbClr val="434343"/>
              </a:solidFill>
              <a:highlight>
                <a:srgbClr val="FCE5CD"/>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83158aef5f_1_47"/>
          <p:cNvSpPr txBox="1"/>
          <p:nvPr>
            <p:ph type="ctrTitle"/>
          </p:nvPr>
        </p:nvSpPr>
        <p:spPr>
          <a:xfrm>
            <a:off x="0" y="0"/>
            <a:ext cx="9144000" cy="5913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sz="3000">
                <a:solidFill>
                  <a:srgbClr val="434343"/>
                </a:solidFill>
                <a:latin typeface="Calibri"/>
                <a:ea typeface="Calibri"/>
                <a:cs typeface="Calibri"/>
                <a:sym typeface="Calibri"/>
              </a:rPr>
              <a:t>Excerpts Handout</a:t>
            </a:r>
            <a:endParaRPr sz="3000">
              <a:solidFill>
                <a:srgbClr val="434343"/>
              </a:solidFill>
              <a:latin typeface="Calibri"/>
              <a:ea typeface="Calibri"/>
              <a:cs typeface="Calibri"/>
              <a:sym typeface="Calibri"/>
            </a:endParaRPr>
          </a:p>
        </p:txBody>
      </p:sp>
      <p:sp>
        <p:nvSpPr>
          <p:cNvPr id="177" name="Google Shape;177;g283158aef5f_1_47"/>
          <p:cNvSpPr txBox="1"/>
          <p:nvPr>
            <p:ph idx="12" type="sldNum"/>
          </p:nvPr>
        </p:nvSpPr>
        <p:spPr>
          <a:xfrm>
            <a:off x="6553200" y="4767263"/>
            <a:ext cx="2133600" cy="273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78" name="Google Shape;178;g283158aef5f_1_47"/>
          <p:cNvCxnSpPr/>
          <p:nvPr/>
        </p:nvCxnSpPr>
        <p:spPr>
          <a:xfrm>
            <a:off x="0" y="600450"/>
            <a:ext cx="9144000" cy="0"/>
          </a:xfrm>
          <a:prstGeom prst="straightConnector1">
            <a:avLst/>
          </a:prstGeom>
          <a:noFill/>
          <a:ln cap="flat" cmpd="sng" w="19050">
            <a:solidFill>
              <a:srgbClr val="3C1767"/>
            </a:solidFill>
            <a:prstDash val="solid"/>
            <a:round/>
            <a:headEnd len="med" w="med" type="none"/>
            <a:tailEnd len="med" w="med" type="none"/>
          </a:ln>
        </p:spPr>
      </p:cxnSp>
      <p:sp>
        <p:nvSpPr>
          <p:cNvPr id="179" name="Google Shape;179;g283158aef5f_1_47"/>
          <p:cNvSpPr txBox="1"/>
          <p:nvPr>
            <p:ph idx="1" type="subTitle"/>
          </p:nvPr>
        </p:nvSpPr>
        <p:spPr>
          <a:xfrm>
            <a:off x="84900" y="1124725"/>
            <a:ext cx="3822300" cy="3316500"/>
          </a:xfrm>
          <a:prstGeom prst="rect">
            <a:avLst/>
          </a:prstGeom>
          <a:noFill/>
          <a:ln>
            <a:noFill/>
          </a:ln>
        </p:spPr>
        <p:txBody>
          <a:bodyPr anchorCtr="0" anchor="t" bIns="45700" lIns="91425" spcFirstLastPara="1" rIns="91425" wrap="square" tIns="45700">
            <a:noAutofit/>
          </a:bodyPr>
          <a:lstStyle/>
          <a:p>
            <a:pPr indent="457200" lvl="0" marL="0" rtl="0" algn="l">
              <a:lnSpc>
                <a:spcPct val="80000"/>
              </a:lnSpc>
              <a:spcBef>
                <a:spcPts val="0"/>
              </a:spcBef>
              <a:spcAft>
                <a:spcPts val="0"/>
              </a:spcAft>
              <a:buNone/>
            </a:pPr>
            <a:r>
              <a:rPr lang="en-US" sz="1200">
                <a:solidFill>
                  <a:srgbClr val="434343"/>
                </a:solidFill>
                <a:latin typeface="Calibri"/>
                <a:ea typeface="Calibri"/>
                <a:cs typeface="Calibri"/>
                <a:sym typeface="Calibri"/>
              </a:rPr>
              <a:t>At the time I joined the organization, AXE was run by a senior chemistry major named Anna. She was the first female role model I had in the chemistry world. She showed me the ropes, helped me get into a research lab, and inspired me to volunteer at an event called Expanding Your Horizons (EYH). This event is a one-day conference that aims at sparking young girls’ interests in science and math through hands-on activities. I participated in a pH demonstration, using red cabbage juice as a pH indicator. I will never forget the look of wonder on one girl’s face after the purple juice turned blue when mixed with soap. Perhaps what was more satisfying was seeing her understand the science after I had explained why that color change occurred. This experience made me realize I had the potential to positively impact the STEM education that young girls receive, and I hope to participate in similar events at Northwestern University. I would also love to participate in the Women in Science and Engineering Research (WISER) program at Northwestern University, as I believe that building a close community of women in science is an excellent way to encourage support and growth for all involved.</a:t>
            </a:r>
            <a:endParaRPr sz="1200">
              <a:solidFill>
                <a:srgbClr val="434343"/>
              </a:solidFill>
              <a:latin typeface="Calibri"/>
              <a:ea typeface="Calibri"/>
              <a:cs typeface="Calibri"/>
              <a:sym typeface="Calibri"/>
            </a:endParaRPr>
          </a:p>
        </p:txBody>
      </p:sp>
      <p:pic>
        <p:nvPicPr>
          <p:cNvPr id="180" name="Google Shape;180;g283158aef5f_1_47"/>
          <p:cNvPicPr preferRelativeResize="0"/>
          <p:nvPr/>
        </p:nvPicPr>
        <p:blipFill rotWithShape="1">
          <a:blip r:embed="rId3">
            <a:alphaModFix/>
          </a:blip>
          <a:srcRect b="7566" l="21263" r="21003" t="7131"/>
          <a:stretch/>
        </p:blipFill>
        <p:spPr>
          <a:xfrm>
            <a:off x="171100" y="760625"/>
            <a:ext cx="286090" cy="422675"/>
          </a:xfrm>
          <a:prstGeom prst="rect">
            <a:avLst/>
          </a:prstGeom>
          <a:noFill/>
          <a:ln>
            <a:noFill/>
          </a:ln>
        </p:spPr>
      </p:pic>
      <p:sp>
        <p:nvSpPr>
          <p:cNvPr id="181" name="Google Shape;181;g283158aef5f_1_47"/>
          <p:cNvSpPr txBox="1"/>
          <p:nvPr>
            <p:ph idx="1" type="subTitle"/>
          </p:nvPr>
        </p:nvSpPr>
        <p:spPr>
          <a:xfrm>
            <a:off x="4572000" y="1024975"/>
            <a:ext cx="4580700" cy="3516000"/>
          </a:xfrm>
          <a:prstGeom prst="rect">
            <a:avLst/>
          </a:prstGeom>
          <a:noFill/>
          <a:ln>
            <a:noFill/>
          </a:ln>
        </p:spPr>
        <p:txBody>
          <a:bodyPr anchorCtr="0" anchor="t" bIns="45700" lIns="91425" spcFirstLastPara="1" rIns="91425" wrap="square" tIns="45700">
            <a:noAutofit/>
          </a:bodyPr>
          <a:lstStyle/>
          <a:p>
            <a:pPr indent="457200" lvl="0" marL="0" rtl="0" algn="l">
              <a:spcBef>
                <a:spcPts val="0"/>
              </a:spcBef>
              <a:spcAft>
                <a:spcPts val="0"/>
              </a:spcAft>
              <a:buNone/>
            </a:pPr>
            <a:r>
              <a:rPr lang="en-US" sz="900">
                <a:solidFill>
                  <a:srgbClr val="434343"/>
                </a:solidFill>
                <a:highlight>
                  <a:srgbClr val="FFFFFF"/>
                </a:highlight>
                <a:latin typeface="Calibri"/>
                <a:ea typeface="Calibri"/>
                <a:cs typeface="Calibri"/>
                <a:sym typeface="Calibri"/>
              </a:rPr>
              <a:t>Serving as head TA was important to me for a reason outside of gaining teaching experience: it afforded me the opportunity to be a role model for students, a role model that I really could have benefitted from having. I am an openly queer, nonbinary chemist: I present androgynously, and I go by the nickname “Clover” to all my students and professors. This might not seem like a huge deal, and to most, it isn’t, but to those few students I have had who are members of the LGBTQ+ community, I know it matters, because I know how much Dr. Tom Ruttledge, the first openly gay chemistry professor I would come to know, mattered to me. He taught me how to be unapologetically, authentically yourself, and inspired me to be open and honest about who I am. However, even though I was able to be a role model for younger students, I found myself struggling to find mentors myself, or even a community among the graduate students at Northwestern. Therefore, I sought out GoSTEM at NU, the graduate student chapter of Out in STEM, an international organization whose mission is to support LGBTQ+ students in STEM fields. To my dismay, the executive board was all but graduated, so I met with the advisor and outgoing president and decided to take on the role of president myself. With the help of a few new board members, I was able to organize a social event during Pride Month this past academic year, where over 40 graduate students across multiple departments came together to learn about the goals of GoSTEM. One initiative I am particularly excited about is the Buddy Program I will enact with the undergraduate chapter of Out in STEM at NU. By pairing undergraduate students with graduate student mentors with whom they identify on a personal level, both groups of people will benefit: the undergraduates will have mentors that can provide guidance and support, and the graduate students will get the opportunity to give back and learn how to be an effective mentor. I will build on the work that the previous executive board of GoSTEM has done and put together a community of LGBTQ+ STEM graduate students at Northwestern that will be able to support one another, both personally and professionally. </a:t>
            </a:r>
            <a:endParaRPr sz="900">
              <a:solidFill>
                <a:srgbClr val="434343"/>
              </a:solidFill>
              <a:latin typeface="Calibri"/>
              <a:ea typeface="Calibri"/>
              <a:cs typeface="Calibri"/>
              <a:sym typeface="Calibri"/>
            </a:endParaRPr>
          </a:p>
        </p:txBody>
      </p:sp>
      <p:pic>
        <p:nvPicPr>
          <p:cNvPr id="182" name="Google Shape;182;g283158aef5f_1_47"/>
          <p:cNvPicPr preferRelativeResize="0"/>
          <p:nvPr/>
        </p:nvPicPr>
        <p:blipFill>
          <a:blip r:embed="rId4">
            <a:alphaModFix/>
          </a:blip>
          <a:stretch>
            <a:fillRect/>
          </a:stretch>
        </p:blipFill>
        <p:spPr>
          <a:xfrm>
            <a:off x="4334738" y="760637"/>
            <a:ext cx="749425" cy="422675"/>
          </a:xfrm>
          <a:prstGeom prst="rect">
            <a:avLst/>
          </a:prstGeom>
          <a:noFill/>
          <a:ln>
            <a:noFill/>
          </a:ln>
        </p:spPr>
      </p:pic>
      <p:sp>
        <p:nvSpPr>
          <p:cNvPr id="183" name="Google Shape;183;g283158aef5f_1_47"/>
          <p:cNvSpPr txBox="1"/>
          <p:nvPr>
            <p:ph idx="1" type="subTitle"/>
          </p:nvPr>
        </p:nvSpPr>
        <p:spPr>
          <a:xfrm>
            <a:off x="635100" y="702025"/>
            <a:ext cx="2961000" cy="322800"/>
          </a:xfrm>
          <a:prstGeom prst="rect">
            <a:avLst/>
          </a:prstGeom>
          <a:noFill/>
          <a:ln>
            <a:noFill/>
          </a:ln>
        </p:spPr>
        <p:txBody>
          <a:bodyPr anchorCtr="0" anchor="t" bIns="45700" lIns="91425" spcFirstLastPara="1" rIns="91425" wrap="square" tIns="45700">
            <a:normAutofit fontScale="77500"/>
          </a:bodyPr>
          <a:lstStyle/>
          <a:p>
            <a:pPr indent="0" lvl="0" marL="0" rtl="0" algn="l">
              <a:lnSpc>
                <a:spcPct val="115000"/>
              </a:lnSpc>
              <a:spcBef>
                <a:spcPts val="0"/>
              </a:spcBef>
              <a:spcAft>
                <a:spcPts val="1200"/>
              </a:spcAft>
              <a:buNone/>
            </a:pPr>
            <a:r>
              <a:rPr lang="en-US" sz="1800">
                <a:solidFill>
                  <a:srgbClr val="434343"/>
                </a:solidFill>
                <a:latin typeface="Calibri"/>
                <a:ea typeface="Calibri"/>
                <a:cs typeface="Calibri"/>
                <a:sym typeface="Calibri"/>
              </a:rPr>
              <a:t>NU Grad School: Diversity Statement</a:t>
            </a:r>
            <a:endParaRPr sz="1800">
              <a:solidFill>
                <a:srgbClr val="434343"/>
              </a:solidFill>
              <a:latin typeface="Calibri"/>
              <a:ea typeface="Calibri"/>
              <a:cs typeface="Calibri"/>
              <a:sym typeface="Calibri"/>
            </a:endParaRPr>
          </a:p>
        </p:txBody>
      </p:sp>
      <p:sp>
        <p:nvSpPr>
          <p:cNvPr id="184" name="Google Shape;184;g283158aef5f_1_47"/>
          <p:cNvSpPr txBox="1"/>
          <p:nvPr>
            <p:ph idx="1" type="subTitle"/>
          </p:nvPr>
        </p:nvSpPr>
        <p:spPr>
          <a:xfrm>
            <a:off x="5216625" y="702025"/>
            <a:ext cx="3637800" cy="322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1200"/>
              </a:spcAft>
              <a:buSzPts val="688"/>
              <a:buNone/>
            </a:pPr>
            <a:r>
              <a:rPr lang="en-US" sz="1350">
                <a:solidFill>
                  <a:srgbClr val="434343"/>
                </a:solidFill>
                <a:latin typeface="Calibri"/>
                <a:ea typeface="Calibri"/>
                <a:cs typeface="Calibri"/>
                <a:sym typeface="Calibri"/>
              </a:rPr>
              <a:t>NSF GRFP Personal Statement: Broader Impacts</a:t>
            </a:r>
            <a:endParaRPr sz="1350">
              <a:solidFill>
                <a:srgbClr val="434343"/>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2015-07-21T16:44:10Z</dcterms:created>
  <dc:creator>Geraldo Rivera</dc:creator>
</cp:coreProperties>
</file>